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78.jpg" ContentType="image/jpeg"/>
  <Override PartName="/ppt/media/image135.jpg" ContentType="image/jpeg"/>
  <Override PartName="/ppt/media/image13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71" r:id="rId2"/>
    <p:sldId id="324" r:id="rId3"/>
    <p:sldId id="364" r:id="rId4"/>
    <p:sldId id="378" r:id="rId5"/>
    <p:sldId id="379" r:id="rId6"/>
    <p:sldId id="321" r:id="rId7"/>
    <p:sldId id="322" r:id="rId8"/>
    <p:sldId id="391" r:id="rId9"/>
    <p:sldId id="314" r:id="rId10"/>
    <p:sldId id="385" r:id="rId11"/>
    <p:sldId id="307" r:id="rId12"/>
    <p:sldId id="308" r:id="rId13"/>
    <p:sldId id="309" r:id="rId14"/>
    <p:sldId id="325" r:id="rId15"/>
    <p:sldId id="362" r:id="rId16"/>
    <p:sldId id="392" r:id="rId17"/>
    <p:sldId id="355" r:id="rId18"/>
    <p:sldId id="274" r:id="rId19"/>
    <p:sldId id="283" r:id="rId20"/>
    <p:sldId id="262" r:id="rId21"/>
    <p:sldId id="365" r:id="rId22"/>
    <p:sldId id="261" r:id="rId23"/>
    <p:sldId id="374" r:id="rId24"/>
    <p:sldId id="375" r:id="rId25"/>
    <p:sldId id="376" r:id="rId26"/>
    <p:sldId id="377" r:id="rId27"/>
    <p:sldId id="276" r:id="rId28"/>
    <p:sldId id="275" r:id="rId29"/>
    <p:sldId id="332" r:id="rId30"/>
    <p:sldId id="333" r:id="rId31"/>
    <p:sldId id="334" r:id="rId32"/>
    <p:sldId id="335" r:id="rId33"/>
    <p:sldId id="336" r:id="rId34"/>
    <p:sldId id="337" r:id="rId35"/>
    <p:sldId id="339" r:id="rId36"/>
    <p:sldId id="384" r:id="rId37"/>
    <p:sldId id="341" r:id="rId38"/>
    <p:sldId id="386" r:id="rId39"/>
    <p:sldId id="343" r:id="rId40"/>
    <p:sldId id="387" r:id="rId41"/>
    <p:sldId id="388" r:id="rId42"/>
    <p:sldId id="395" r:id="rId43"/>
    <p:sldId id="393" r:id="rId44"/>
    <p:sldId id="353" r:id="rId45"/>
    <p:sldId id="349" r:id="rId46"/>
    <p:sldId id="397" r:id="rId47"/>
    <p:sldId id="394" r:id="rId48"/>
    <p:sldId id="373" r:id="rId49"/>
  </p:sldIdLst>
  <p:sldSz cx="10693400" cy="7562850"/>
  <p:notesSz cx="10693400" cy="7562850"/>
  <p:defaultTextStyle>
    <a:defPPr>
      <a:defRPr lang="en-US"/>
    </a:defPPr>
    <a:lvl1pPr marL="0" algn="l" defTabSz="457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40" algn="l" defTabSz="457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76" algn="l" defTabSz="457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13" algn="l" defTabSz="457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49" algn="l" defTabSz="457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188" algn="l" defTabSz="457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28" algn="l" defTabSz="457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264" algn="l" defTabSz="457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303" algn="l" defTabSz="457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EB2C"/>
    <a:srgbClr val="80FF00"/>
    <a:srgbClr val="FF0080"/>
    <a:srgbClr val="BD5199"/>
    <a:srgbClr val="881319"/>
    <a:srgbClr val="8C121A"/>
    <a:srgbClr val="701A12"/>
    <a:srgbClr val="771F5D"/>
    <a:srgbClr val="62114A"/>
    <a:srgbClr val="8A8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946" autoAdjust="0"/>
    <p:restoredTop sz="94660"/>
  </p:normalViewPr>
  <p:slideViewPr>
    <p:cSldViewPr>
      <p:cViewPr varScale="1">
        <p:scale>
          <a:sx n="100" d="100"/>
          <a:sy n="100" d="100"/>
        </p:scale>
        <p:origin x="366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37432-4BAE-BE49-B144-E2A00CDCBC72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0025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E4D24-0653-CC43-A790-21F0C9FE8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76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040" algn="l" defTabSz="4570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076" algn="l" defTabSz="4570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113" algn="l" defTabSz="4570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149" algn="l" defTabSz="4570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188" algn="l" defTabSz="4570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228" algn="l" defTabSz="4570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264" algn="l" defTabSz="4570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303" algn="l" defTabSz="4570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41688" y="566738"/>
            <a:ext cx="4010025" cy="2836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CA268-65CC-4F45-A411-776B666035E5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5833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41688" y="566738"/>
            <a:ext cx="4010025" cy="2836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517A-660A-AD4C-A5D4-36DCED9849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97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41688" y="566738"/>
            <a:ext cx="4010025" cy="2836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E4D24-0653-CC43-A790-21F0C9FE82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47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41688" y="566738"/>
            <a:ext cx="4010025" cy="2836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E4D24-0653-CC43-A790-21F0C9FE82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88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E4D24-0653-CC43-A790-21F0C9FE82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14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7"/>
            <a:ext cx="908939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200"/>
            <a:ext cx="7485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5/7/2014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11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5537" y="154948"/>
            <a:ext cx="9862328" cy="461665"/>
          </a:xfrm>
        </p:spPr>
        <p:txBody>
          <a:bodyPr lIns="0" tIns="0" rIns="0" bIns="0"/>
          <a:lstStyle>
            <a:lvl1pPr>
              <a:defRPr sz="3000">
                <a:solidFill>
                  <a:srgbClr val="8A8A8A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5/7/2014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5537" y="154948"/>
            <a:ext cx="9862328" cy="461665"/>
          </a:xfrm>
        </p:spPr>
        <p:txBody>
          <a:bodyPr lIns="0" tIns="0" rIns="0" bIns="0"/>
          <a:lstStyle>
            <a:lvl1pPr>
              <a:defRPr sz="3000">
                <a:solidFill>
                  <a:srgbClr val="8A8A8A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60"/>
            <a:ext cx="465162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60"/>
            <a:ext cx="465162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5/7/2014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5537" y="154948"/>
            <a:ext cx="9862328" cy="461665"/>
          </a:xfrm>
        </p:spPr>
        <p:txBody>
          <a:bodyPr lIns="0" tIns="0" rIns="0" bIns="0"/>
          <a:lstStyle>
            <a:lvl1pPr>
              <a:defRPr sz="3000">
                <a:solidFill>
                  <a:srgbClr val="8A8A8A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5/7/2014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5/7/2014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35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00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202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866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5537" y="154949"/>
            <a:ext cx="9862328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>
                <a:solidFill>
                  <a:srgbClr val="8A8A8A"/>
                </a:solidFill>
                <a:latin typeface="Gill Sans Light"/>
                <a:cs typeface="Gill Sans Light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60"/>
            <a:ext cx="96240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3"/>
            <a:ext cx="34218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3"/>
            <a:ext cx="24594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5/7/2014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3"/>
            <a:ext cx="24594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</p:sldLayoutIdLst>
  <p:txStyles>
    <p:titleStyle>
      <a:lvl1pPr>
        <a:defRPr>
          <a:latin typeface="Arial"/>
          <a:ea typeface="+mj-ea"/>
          <a:cs typeface="Arial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040">
        <a:defRPr>
          <a:latin typeface="+mn-lt"/>
          <a:ea typeface="+mn-ea"/>
          <a:cs typeface="+mn-cs"/>
        </a:defRPr>
      </a:lvl2pPr>
      <a:lvl3pPr marL="914076">
        <a:defRPr>
          <a:latin typeface="+mn-lt"/>
          <a:ea typeface="+mn-ea"/>
          <a:cs typeface="+mn-cs"/>
        </a:defRPr>
      </a:lvl3pPr>
      <a:lvl4pPr marL="1371113">
        <a:defRPr>
          <a:latin typeface="+mn-lt"/>
          <a:ea typeface="+mn-ea"/>
          <a:cs typeface="+mn-cs"/>
        </a:defRPr>
      </a:lvl4pPr>
      <a:lvl5pPr marL="1828149">
        <a:defRPr>
          <a:latin typeface="+mn-lt"/>
          <a:ea typeface="+mn-ea"/>
          <a:cs typeface="+mn-cs"/>
        </a:defRPr>
      </a:lvl5pPr>
      <a:lvl6pPr marL="2285188">
        <a:defRPr>
          <a:latin typeface="+mn-lt"/>
          <a:ea typeface="+mn-ea"/>
          <a:cs typeface="+mn-cs"/>
        </a:defRPr>
      </a:lvl6pPr>
      <a:lvl7pPr marL="2742228">
        <a:defRPr>
          <a:latin typeface="+mn-lt"/>
          <a:ea typeface="+mn-ea"/>
          <a:cs typeface="+mn-cs"/>
        </a:defRPr>
      </a:lvl7pPr>
      <a:lvl8pPr marL="3199264">
        <a:defRPr>
          <a:latin typeface="+mn-lt"/>
          <a:ea typeface="+mn-ea"/>
          <a:cs typeface="+mn-cs"/>
        </a:defRPr>
      </a:lvl8pPr>
      <a:lvl9pPr marL="365630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040">
        <a:defRPr>
          <a:latin typeface="+mn-lt"/>
          <a:ea typeface="+mn-ea"/>
          <a:cs typeface="+mn-cs"/>
        </a:defRPr>
      </a:lvl2pPr>
      <a:lvl3pPr marL="914076">
        <a:defRPr>
          <a:latin typeface="+mn-lt"/>
          <a:ea typeface="+mn-ea"/>
          <a:cs typeface="+mn-cs"/>
        </a:defRPr>
      </a:lvl3pPr>
      <a:lvl4pPr marL="1371113">
        <a:defRPr>
          <a:latin typeface="+mn-lt"/>
          <a:ea typeface="+mn-ea"/>
          <a:cs typeface="+mn-cs"/>
        </a:defRPr>
      </a:lvl4pPr>
      <a:lvl5pPr marL="1828149">
        <a:defRPr>
          <a:latin typeface="+mn-lt"/>
          <a:ea typeface="+mn-ea"/>
          <a:cs typeface="+mn-cs"/>
        </a:defRPr>
      </a:lvl5pPr>
      <a:lvl6pPr marL="2285188">
        <a:defRPr>
          <a:latin typeface="+mn-lt"/>
          <a:ea typeface="+mn-ea"/>
          <a:cs typeface="+mn-cs"/>
        </a:defRPr>
      </a:lvl6pPr>
      <a:lvl7pPr marL="2742228">
        <a:defRPr>
          <a:latin typeface="+mn-lt"/>
          <a:ea typeface="+mn-ea"/>
          <a:cs typeface="+mn-cs"/>
        </a:defRPr>
      </a:lvl7pPr>
      <a:lvl8pPr marL="3199264">
        <a:defRPr>
          <a:latin typeface="+mn-lt"/>
          <a:ea typeface="+mn-ea"/>
          <a:cs typeface="+mn-cs"/>
        </a:defRPr>
      </a:lvl8pPr>
      <a:lvl9pPr marL="365630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pn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g"/><Relationship Id="rId4" Type="http://schemas.openxmlformats.org/officeDocument/2006/relationships/image" Target="../media/image13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/>
          <p:nvPr/>
        </p:nvSpPr>
        <p:spPr>
          <a:xfrm>
            <a:off x="3136900" y="962025"/>
            <a:ext cx="4191000" cy="168976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16"/>
          <p:cNvSpPr txBox="1"/>
          <p:nvPr/>
        </p:nvSpPr>
        <p:spPr>
          <a:xfrm>
            <a:off x="124100" y="6445167"/>
            <a:ext cx="5527400" cy="7566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90"/>
              </a:lnSpc>
            </a:pPr>
            <a:r>
              <a:rPr lang="en-GB" sz="3000" spc="-5" dirty="0" smtClean="0">
                <a:solidFill>
                  <a:srgbClr val="8A8A8A"/>
                </a:solidFill>
                <a:latin typeface="Arial"/>
                <a:cs typeface="Arial"/>
              </a:rPr>
              <a:t>Luxury Student Accommodation</a:t>
            </a:r>
            <a:endParaRPr sz="3000" dirty="0">
              <a:latin typeface="Arial"/>
              <a:cs typeface="Arial"/>
            </a:endParaRPr>
          </a:p>
          <a:p>
            <a:pPr marL="21590">
              <a:lnSpc>
                <a:spcPts val="2570"/>
              </a:lnSpc>
            </a:pPr>
            <a:r>
              <a:rPr lang="en-GB" sz="2400" spc="-5" dirty="0" smtClean="0">
                <a:solidFill>
                  <a:srgbClr val="3FBBCF"/>
                </a:solidFill>
                <a:latin typeface="Arial"/>
                <a:cs typeface="Arial"/>
              </a:rPr>
              <a:t>The Quadrant, Liverpool</a:t>
            </a:r>
            <a:r>
              <a:rPr sz="2400" dirty="0" smtClean="0">
                <a:solidFill>
                  <a:srgbClr val="3FBBCF"/>
                </a:solidFill>
                <a:latin typeface="Arial"/>
                <a:cs typeface="Arial"/>
              </a:rPr>
              <a:t>,</a:t>
            </a:r>
            <a:r>
              <a:rPr sz="2400" spc="-190" dirty="0" smtClean="0">
                <a:solidFill>
                  <a:srgbClr val="3FBBC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FBBCF"/>
                </a:solidFill>
                <a:latin typeface="Arial"/>
                <a:cs typeface="Arial"/>
              </a:rPr>
              <a:t>UK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17"/>
          <p:cNvSpPr/>
          <p:nvPr/>
        </p:nvSpPr>
        <p:spPr>
          <a:xfrm>
            <a:off x="2997" y="6562915"/>
            <a:ext cx="72390" cy="581660"/>
          </a:xfrm>
          <a:custGeom>
            <a:avLst/>
            <a:gdLst/>
            <a:ahLst/>
            <a:cxnLst/>
            <a:rect l="l" t="t" r="r" b="b"/>
            <a:pathLst>
              <a:path w="72390" h="581659">
                <a:moveTo>
                  <a:pt x="0" y="581672"/>
                </a:moveTo>
                <a:lnTo>
                  <a:pt x="72009" y="581672"/>
                </a:lnTo>
                <a:lnTo>
                  <a:pt x="72009" y="0"/>
                </a:lnTo>
                <a:lnTo>
                  <a:pt x="0" y="0"/>
                </a:lnTo>
                <a:lnTo>
                  <a:pt x="0" y="581672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2" name="Picture 1" descr="Screen Shot 2014-03-14 at 11.00.35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24225"/>
            <a:ext cx="10693400" cy="2283486"/>
          </a:xfrm>
          <a:prstGeom prst="rect">
            <a:avLst/>
          </a:prstGeom>
        </p:spPr>
      </p:pic>
      <p:sp>
        <p:nvSpPr>
          <p:cNvPr id="6" name="object 16"/>
          <p:cNvSpPr txBox="1"/>
          <p:nvPr/>
        </p:nvSpPr>
        <p:spPr>
          <a:xfrm>
            <a:off x="6665775" y="6823475"/>
            <a:ext cx="3992700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90"/>
              </a:lnSpc>
            </a:pPr>
            <a:r>
              <a:rPr lang="en-GB" sz="24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www.pinnaclemcglobal.com</a:t>
            </a:r>
            <a:endParaRPr sz="24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5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317500" y="123825"/>
            <a:ext cx="986232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dirty="0" smtClean="0"/>
              <a:t>The UK</a:t>
            </a:r>
            <a:endParaRPr dirty="0"/>
          </a:p>
        </p:txBody>
      </p:sp>
      <p:sp>
        <p:nvSpPr>
          <p:cNvPr id="5" name="object 3"/>
          <p:cNvSpPr/>
          <p:nvPr/>
        </p:nvSpPr>
        <p:spPr>
          <a:xfrm>
            <a:off x="0" y="276225"/>
            <a:ext cx="223624" cy="228600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87854"/>
            <a:ext cx="4051300" cy="22749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10699"/>
            <a:ext cx="3670300" cy="22909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0300" y="3019425"/>
            <a:ext cx="3424417" cy="2286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9300" y="3019425"/>
            <a:ext cx="3594100" cy="2286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3425"/>
            <a:ext cx="3746500" cy="2285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04"/>
          <a:stretch/>
        </p:blipFill>
        <p:spPr>
          <a:xfrm>
            <a:off x="3632156" y="733424"/>
            <a:ext cx="3293378" cy="23125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8900" y="5305425"/>
            <a:ext cx="3160395" cy="2257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0700" y="733425"/>
            <a:ext cx="3822700" cy="2312551"/>
          </a:xfrm>
          <a:prstGeom prst="rect">
            <a:avLst/>
          </a:prstGeom>
        </p:spPr>
      </p:pic>
      <p:pic>
        <p:nvPicPr>
          <p:cNvPr id="7" name="Picture 6" descr="law-best-charlton.jpg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100" y="5305425"/>
            <a:ext cx="36703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19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902" y="655768"/>
            <a:ext cx="3657600" cy="6435811"/>
          </a:xfrm>
        </p:spPr>
        <p:txBody>
          <a:bodyPr/>
          <a:lstStyle/>
          <a:p>
            <a:endParaRPr lang="en-GB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  <a:spcAft>
                <a:spcPts val="800"/>
              </a:spcAft>
            </a:pPr>
            <a:r>
              <a:rPr lang="en-GB" dirty="0">
                <a:solidFill>
                  <a:srgbClr val="3BAEC2"/>
                </a:solidFill>
                <a:ea typeface="Times New Roman" panose="02020603050405020304" pitchFamily="18" charset="0"/>
                <a:cs typeface="Arial"/>
              </a:rPr>
              <a:t>Unrivalled Business Environment</a:t>
            </a:r>
            <a:endParaRPr lang="en-GB" dirty="0">
              <a:solidFill>
                <a:srgbClr val="3BAEC2"/>
              </a:solidFill>
              <a:ea typeface="Calibri" panose="020F0502020204030204" pitchFamily="34" charset="0"/>
              <a:cs typeface="Arial"/>
            </a:endParaRPr>
          </a:p>
          <a:p>
            <a:pPr marL="285649" indent="-285649" algn="l">
              <a:lnSpc>
                <a:spcPct val="110000"/>
              </a:lnSpc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ea typeface="Times New Roman" panose="02020603050405020304" pitchFamily="18" charset="0"/>
                <a:cs typeface="Arial"/>
              </a:rPr>
              <a:t>Highest levels of legal protection for businesses</a:t>
            </a:r>
          </a:p>
          <a:p>
            <a:pPr algn="l">
              <a:lnSpc>
                <a:spcPct val="110000"/>
              </a:lnSpc>
            </a:pPr>
            <a:r>
              <a:rPr lang="en-GB" sz="1400" dirty="0">
                <a:solidFill>
                  <a:srgbClr val="8A8A8A"/>
                </a:solidFill>
                <a:ea typeface="Times New Roman" panose="02020603050405020304" pitchFamily="18" charset="0"/>
                <a:cs typeface="Arial"/>
              </a:rPr>
              <a:t> </a:t>
            </a:r>
            <a:endParaRPr lang="en-GB" sz="1400" dirty="0">
              <a:solidFill>
                <a:srgbClr val="8A8A8A"/>
              </a:solidFill>
              <a:ea typeface="Calibri" panose="020F0502020204030204" pitchFamily="34" charset="0"/>
              <a:cs typeface="Arial"/>
            </a:endParaRPr>
          </a:p>
          <a:p>
            <a:pPr marL="285649" indent="-285649" algn="l">
              <a:lnSpc>
                <a:spcPct val="110000"/>
              </a:lnSpc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ea typeface="Times New Roman" panose="02020603050405020304" pitchFamily="18" charset="0"/>
                <a:cs typeface="Arial"/>
              </a:rPr>
              <a:t>Strong economic ties and trade agreements with many commonwealth countries</a:t>
            </a:r>
          </a:p>
          <a:p>
            <a:pPr marL="285649" indent="-285649" algn="l">
              <a:lnSpc>
                <a:spcPct val="110000"/>
              </a:lnSpc>
              <a:buFont typeface="Arial"/>
              <a:buChar char="•"/>
            </a:pPr>
            <a:endParaRPr lang="en-GB" sz="1400" dirty="0">
              <a:solidFill>
                <a:srgbClr val="8A8A8A"/>
              </a:solidFill>
              <a:ea typeface="Calibri" panose="020F0502020204030204" pitchFamily="34" charset="0"/>
              <a:cs typeface="Arial"/>
            </a:endParaRPr>
          </a:p>
          <a:p>
            <a:pPr marL="285649" indent="-285649" algn="l">
              <a:lnSpc>
                <a:spcPct val="110000"/>
              </a:lnSpc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ea typeface="Times New Roman" panose="02020603050405020304" pitchFamily="18" charset="0"/>
                <a:cs typeface="Arial"/>
              </a:rPr>
              <a:t>Highest levels of labour flexibility of all the large EU countries</a:t>
            </a:r>
          </a:p>
          <a:p>
            <a:pPr algn="l">
              <a:lnSpc>
                <a:spcPct val="110000"/>
              </a:lnSpc>
            </a:pPr>
            <a:endParaRPr lang="en-GB" sz="1400" dirty="0">
              <a:solidFill>
                <a:srgbClr val="8A8A8A"/>
              </a:solidFill>
              <a:ea typeface="Times New Roman" panose="02020603050405020304" pitchFamily="18" charset="0"/>
              <a:cs typeface="Arial"/>
            </a:endParaRPr>
          </a:p>
          <a:p>
            <a:pPr algn="l">
              <a:lnSpc>
                <a:spcPct val="110000"/>
              </a:lnSpc>
              <a:spcAft>
                <a:spcPts val="800"/>
              </a:spcAft>
            </a:pPr>
            <a:endParaRPr lang="en-GB" sz="1400" dirty="0">
              <a:solidFill>
                <a:srgbClr val="8A8A8A"/>
              </a:solidFill>
              <a:ea typeface="Calibri" panose="020F0502020204030204" pitchFamily="34" charset="0"/>
              <a:cs typeface="Arial"/>
            </a:endParaRPr>
          </a:p>
          <a:p>
            <a:pPr algn="l">
              <a:lnSpc>
                <a:spcPct val="110000"/>
              </a:lnSpc>
              <a:spcAft>
                <a:spcPts val="800"/>
              </a:spcAft>
            </a:pPr>
            <a:r>
              <a:rPr lang="en-GB" dirty="0" smtClean="0">
                <a:solidFill>
                  <a:srgbClr val="3BAEC2"/>
                </a:solidFill>
                <a:ea typeface="Times New Roman" panose="02020603050405020304" pitchFamily="18" charset="0"/>
                <a:cs typeface="Arial"/>
              </a:rPr>
              <a:t>International Financial Centre</a:t>
            </a:r>
            <a:endParaRPr lang="en-GB" dirty="0" smtClean="0">
              <a:solidFill>
                <a:srgbClr val="3BAEC2"/>
              </a:solidFill>
              <a:ea typeface="Calibri" panose="020F0502020204030204" pitchFamily="34" charset="0"/>
              <a:cs typeface="Arial"/>
            </a:endParaRPr>
          </a:p>
          <a:p>
            <a:pPr marL="285649" indent="-285649" algn="l">
              <a:lnSpc>
                <a:spcPct val="110000"/>
              </a:lnSpc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ea typeface="Times New Roman" panose="02020603050405020304" pitchFamily="18" charset="0"/>
                <a:cs typeface="Arial"/>
              </a:rPr>
              <a:t>London </a:t>
            </a:r>
            <a:r>
              <a:rPr lang="en-GB" sz="1400" dirty="0" smtClean="0">
                <a:solidFill>
                  <a:srgbClr val="8A8A8A"/>
                </a:solidFill>
                <a:ea typeface="Times New Roman" panose="02020603050405020304" pitchFamily="18" charset="0"/>
                <a:cs typeface="Arial"/>
              </a:rPr>
              <a:t>is </a:t>
            </a:r>
            <a:r>
              <a:rPr lang="en-GB" sz="1400" dirty="0">
                <a:solidFill>
                  <a:srgbClr val="8A8A8A"/>
                </a:solidFill>
                <a:ea typeface="Times New Roman" panose="02020603050405020304" pitchFamily="18" charset="0"/>
                <a:cs typeface="Arial"/>
              </a:rPr>
              <a:t>the world’s leading international financial centre</a:t>
            </a:r>
          </a:p>
          <a:p>
            <a:pPr marL="285649" indent="-285649" algn="l">
              <a:lnSpc>
                <a:spcPct val="110000"/>
              </a:lnSpc>
              <a:buFont typeface="Arial"/>
              <a:buChar char="•"/>
            </a:pPr>
            <a:endParaRPr lang="en-GB" sz="1400" dirty="0">
              <a:solidFill>
                <a:srgbClr val="8A8A8A"/>
              </a:solidFill>
              <a:ea typeface="Times New Roman" panose="02020603050405020304" pitchFamily="18" charset="0"/>
              <a:cs typeface="Arial"/>
            </a:endParaRPr>
          </a:p>
          <a:p>
            <a:pPr marL="285649" indent="-285649" algn="l">
              <a:lnSpc>
                <a:spcPct val="110000"/>
              </a:lnSpc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ea typeface="Times New Roman" panose="02020603050405020304" pitchFamily="18" charset="0"/>
                <a:cs typeface="Arial"/>
              </a:rPr>
              <a:t>Largest investment management industries outside the US.</a:t>
            </a:r>
          </a:p>
          <a:p>
            <a:pPr marL="285649" indent="-285649" algn="l">
              <a:lnSpc>
                <a:spcPct val="110000"/>
              </a:lnSpc>
              <a:buFont typeface="Arial"/>
              <a:buChar char="•"/>
            </a:pPr>
            <a:endParaRPr lang="en-GB" sz="1400" dirty="0">
              <a:solidFill>
                <a:srgbClr val="8A8A8A"/>
              </a:solidFill>
              <a:ea typeface="Times New Roman" panose="02020603050405020304" pitchFamily="18" charset="0"/>
              <a:cs typeface="Arial"/>
            </a:endParaRPr>
          </a:p>
          <a:p>
            <a:pPr marL="285649" indent="-285649" algn="l">
              <a:lnSpc>
                <a:spcPct val="110000"/>
              </a:lnSpc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ea typeface="Times New Roman" panose="02020603050405020304" pitchFamily="18" charset="0"/>
                <a:cs typeface="Arial"/>
              </a:rPr>
              <a:t>London is the leading centre for Insurance, Legal and Accountancy</a:t>
            </a:r>
            <a:endParaRPr lang="en-GB" sz="1400" dirty="0">
              <a:solidFill>
                <a:srgbClr val="8A8A8A"/>
              </a:solidFill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tabLst>
                <a:tab pos="457040" algn="l"/>
              </a:tabLst>
            </a:pPr>
            <a:endParaRPr lang="en-GB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415537" y="154948"/>
            <a:ext cx="98623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/>
            <a:r>
              <a:rPr dirty="0"/>
              <a:t>W</a:t>
            </a:r>
            <a:r>
              <a:rPr spc="-50" dirty="0"/>
              <a:t>h</a:t>
            </a:r>
            <a:r>
              <a:rPr dirty="0"/>
              <a:t>y I</a:t>
            </a:r>
            <a:r>
              <a:rPr spc="-50" dirty="0"/>
              <a:t>nv</a:t>
            </a:r>
            <a:r>
              <a:rPr dirty="0"/>
              <a:t>est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424534" y="530399"/>
            <a:ext cx="340995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/>
            <a:r>
              <a:rPr sz="2400" dirty="0">
                <a:solidFill>
                  <a:srgbClr val="3FBBCF"/>
                </a:solidFill>
                <a:latin typeface="Arial"/>
                <a:cs typeface="Arial"/>
              </a:rPr>
              <a:t>In</a:t>
            </a:r>
            <a:r>
              <a:rPr lang="en-GB" sz="2400" dirty="0">
                <a:solidFill>
                  <a:srgbClr val="3FBBCF"/>
                </a:solidFill>
                <a:latin typeface="Arial"/>
                <a:cs typeface="Arial"/>
              </a:rPr>
              <a:t> The UK</a:t>
            </a:r>
          </a:p>
          <a:p>
            <a:pPr marL="12696"/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4" y="277206"/>
            <a:ext cx="351155" cy="276999"/>
          </a:xfrm>
          <a:custGeom>
            <a:avLst/>
            <a:gdLst/>
            <a:ahLst/>
            <a:cxnLst/>
            <a:rect l="l" t="t" r="r" b="b"/>
            <a:pathLst>
              <a:path w="351155" h="570865">
                <a:moveTo>
                  <a:pt x="0" y="570598"/>
                </a:moveTo>
                <a:lnTo>
                  <a:pt x="351002" y="570598"/>
                </a:lnTo>
                <a:lnTo>
                  <a:pt x="351002" y="0"/>
                </a:lnTo>
                <a:lnTo>
                  <a:pt x="0" y="0"/>
                </a:lnTo>
                <a:lnTo>
                  <a:pt x="0" y="5705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47"/>
          <a:stretch/>
        </p:blipFill>
        <p:spPr>
          <a:xfrm>
            <a:off x="4466317" y="-257171"/>
            <a:ext cx="6227087" cy="78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700" y="1266825"/>
            <a:ext cx="4953000" cy="2390141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dirty="0" smtClean="0">
                <a:solidFill>
                  <a:srgbClr val="3BAEC2"/>
                </a:solidFill>
                <a:latin typeface="Arial"/>
                <a:ea typeface="Times New Roman" panose="02020603050405020304" pitchFamily="18" charset="0"/>
                <a:cs typeface="Arial"/>
              </a:rPr>
              <a:t>Culture </a:t>
            </a:r>
            <a:r>
              <a:rPr lang="en-GB" dirty="0">
                <a:solidFill>
                  <a:srgbClr val="3BAEC2"/>
                </a:solidFill>
                <a:latin typeface="Arial"/>
                <a:ea typeface="Times New Roman" panose="02020603050405020304" pitchFamily="18" charset="0"/>
                <a:cs typeface="Arial"/>
              </a:rPr>
              <a:t>and </a:t>
            </a:r>
            <a:r>
              <a:rPr lang="en-GB" dirty="0" smtClean="0">
                <a:solidFill>
                  <a:srgbClr val="3BAEC2"/>
                </a:solidFill>
                <a:latin typeface="Arial"/>
                <a:ea typeface="Times New Roman" panose="02020603050405020304" pitchFamily="18" charset="0"/>
                <a:cs typeface="Arial"/>
              </a:rPr>
              <a:t>Society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600" dirty="0">
              <a:solidFill>
                <a:srgbClr val="8A8A8A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 marL="342778" indent="-342778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040" algn="l"/>
              </a:tabLst>
            </a:pPr>
            <a:r>
              <a:rPr lang="en-GB" sz="1600" dirty="0">
                <a:solidFill>
                  <a:srgbClr val="8A8A8A"/>
                </a:solidFill>
                <a:latin typeface="Arial"/>
                <a:ea typeface="Times New Roman" panose="02020603050405020304" pitchFamily="18" charset="0"/>
                <a:cs typeface="Arial"/>
              </a:rPr>
              <a:t>Internationally renowned in the arts and sport </a:t>
            </a:r>
            <a:endParaRPr lang="en-GB" sz="1600" dirty="0">
              <a:solidFill>
                <a:srgbClr val="8A8A8A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 marL="342778" indent="-342778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040" algn="l"/>
              </a:tabLst>
            </a:pPr>
            <a:r>
              <a:rPr lang="en-GB" sz="1600" dirty="0">
                <a:solidFill>
                  <a:srgbClr val="8A8A8A"/>
                </a:solidFill>
                <a:latin typeface="Arial"/>
                <a:ea typeface="Times New Roman" panose="02020603050405020304" pitchFamily="18" charset="0"/>
                <a:cs typeface="Arial"/>
              </a:rPr>
              <a:t>London has become a culinary centre with a wealth of Michelin star restaurants </a:t>
            </a:r>
            <a:endParaRPr lang="en-GB" sz="1600" dirty="0">
              <a:solidFill>
                <a:srgbClr val="8A8A8A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 marL="342778" indent="-342778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040" algn="l"/>
              </a:tabLst>
            </a:pPr>
            <a:r>
              <a:rPr lang="en-GB" sz="1600" dirty="0">
                <a:solidFill>
                  <a:srgbClr val="8A8A8A"/>
                </a:solidFill>
                <a:latin typeface="Arial"/>
                <a:ea typeface="Times New Roman" panose="02020603050405020304" pitchFamily="18" charset="0"/>
                <a:cs typeface="Arial"/>
              </a:rPr>
              <a:t>Strong international reputation for </a:t>
            </a:r>
            <a:r>
              <a:rPr lang="en-GB" sz="1600" dirty="0" smtClean="0">
                <a:solidFill>
                  <a:srgbClr val="8A8A8A"/>
                </a:solidFill>
                <a:latin typeface="Arial"/>
                <a:ea typeface="Times New Roman" panose="02020603050405020304" pitchFamily="18" charset="0"/>
                <a:cs typeface="Arial"/>
              </a:rPr>
              <a:t>education</a:t>
            </a:r>
          </a:p>
          <a:p>
            <a:pPr marL="342778" indent="-342778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040" algn="l"/>
              </a:tabLst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415537" y="154949"/>
            <a:ext cx="98623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000">
                <a:solidFill>
                  <a:srgbClr val="8A8A8A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96"/>
            <a:r>
              <a:rPr lang="en-US" dirty="0" smtClean="0"/>
              <a:t>W</a:t>
            </a:r>
            <a:r>
              <a:rPr lang="en-US" spc="-50" dirty="0"/>
              <a:t>h</a:t>
            </a:r>
            <a:r>
              <a:rPr lang="en-US" dirty="0" smtClean="0"/>
              <a:t>y I</a:t>
            </a:r>
            <a:r>
              <a:rPr lang="en-US" spc="-50" dirty="0"/>
              <a:t>nv</a:t>
            </a:r>
            <a:r>
              <a:rPr lang="en-US" dirty="0" smtClean="0"/>
              <a:t>est</a:t>
            </a:r>
            <a:endParaRPr lang="en-US" dirty="0"/>
          </a:p>
        </p:txBody>
      </p:sp>
      <p:sp>
        <p:nvSpPr>
          <p:cNvPr id="5" name="object 3"/>
          <p:cNvSpPr txBox="1"/>
          <p:nvPr/>
        </p:nvSpPr>
        <p:spPr>
          <a:xfrm>
            <a:off x="424534" y="528161"/>
            <a:ext cx="340995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/>
            <a:r>
              <a:rPr sz="2400" dirty="0">
                <a:solidFill>
                  <a:srgbClr val="3FBBCF"/>
                </a:solidFill>
                <a:latin typeface="Arial"/>
                <a:cs typeface="Arial"/>
              </a:rPr>
              <a:t>In</a:t>
            </a:r>
            <a:r>
              <a:rPr lang="en-GB" sz="2400" dirty="0">
                <a:solidFill>
                  <a:srgbClr val="3FBBCF"/>
                </a:solidFill>
                <a:latin typeface="Arial"/>
                <a:cs typeface="Arial"/>
              </a:rPr>
              <a:t> The UK</a:t>
            </a:r>
          </a:p>
          <a:p>
            <a:pPr marL="12696"/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4" y="277206"/>
            <a:ext cx="351155" cy="276999"/>
          </a:xfrm>
          <a:custGeom>
            <a:avLst/>
            <a:gdLst/>
            <a:ahLst/>
            <a:cxnLst/>
            <a:rect l="l" t="t" r="r" b="b"/>
            <a:pathLst>
              <a:path w="351155" h="570865">
                <a:moveTo>
                  <a:pt x="0" y="570598"/>
                </a:moveTo>
                <a:lnTo>
                  <a:pt x="351002" y="570598"/>
                </a:lnTo>
                <a:lnTo>
                  <a:pt x="351002" y="0"/>
                </a:lnTo>
                <a:lnTo>
                  <a:pt x="0" y="0"/>
                </a:lnTo>
                <a:lnTo>
                  <a:pt x="0" y="5705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6300" y="4392567"/>
            <a:ext cx="4737100" cy="31702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91025"/>
            <a:ext cx="5956300" cy="31718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6300" y="4"/>
            <a:ext cx="4737100" cy="439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501" y="428625"/>
            <a:ext cx="4343400" cy="318518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778" indent="-342778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040" algn="l"/>
              </a:tabLst>
            </a:pPr>
            <a:endParaRPr lang="en-GB" dirty="0">
              <a:solidFill>
                <a:srgbClr val="3BAEC2"/>
              </a:solidFill>
              <a:latin typeface="Arial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 smtClean="0">
                <a:solidFill>
                  <a:srgbClr val="3BAEC2"/>
                </a:solidFill>
                <a:latin typeface="Arial"/>
                <a:ea typeface="Times New Roman" panose="02020603050405020304" pitchFamily="18" charset="0"/>
                <a:cs typeface="Arial"/>
              </a:rPr>
              <a:t>Stability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600" dirty="0">
              <a:solidFill>
                <a:srgbClr val="3BAEC2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 marL="342778" indent="-342778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040" algn="l"/>
              </a:tabLst>
            </a:pPr>
            <a:r>
              <a:rPr lang="en-GB" sz="1600" dirty="0">
                <a:solidFill>
                  <a:srgbClr val="8A8A8A"/>
                </a:solidFill>
                <a:latin typeface="Arial"/>
                <a:ea typeface="Times New Roman" panose="02020603050405020304" pitchFamily="18" charset="0"/>
                <a:cs typeface="Arial"/>
              </a:rPr>
              <a:t>Highest level of political stability </a:t>
            </a:r>
            <a:endParaRPr lang="en-GB" sz="1400" dirty="0">
              <a:solidFill>
                <a:srgbClr val="8A8A8A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 marL="342778" indent="-342778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040" algn="l"/>
              </a:tabLst>
            </a:pPr>
            <a:r>
              <a:rPr lang="en-GB" sz="1600" dirty="0">
                <a:solidFill>
                  <a:srgbClr val="8A8A8A"/>
                </a:solidFill>
                <a:latin typeface="Arial"/>
                <a:ea typeface="Times New Roman" panose="02020603050405020304" pitchFamily="18" charset="0"/>
                <a:cs typeface="Arial"/>
              </a:rPr>
              <a:t>Strong rule of law – individuals rights and property strongly safeguarded</a:t>
            </a:r>
            <a:endParaRPr lang="en-GB" sz="1400" dirty="0">
              <a:solidFill>
                <a:srgbClr val="8A8A8A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 marL="342778" indent="-342778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040" algn="l"/>
              </a:tabLst>
            </a:pPr>
            <a:r>
              <a:rPr lang="en-GB" sz="1600" dirty="0">
                <a:solidFill>
                  <a:srgbClr val="8A8A8A"/>
                </a:solidFill>
                <a:latin typeface="Arial"/>
                <a:ea typeface="Times New Roman" panose="02020603050405020304" pitchFamily="18" charset="0"/>
                <a:cs typeface="Arial"/>
              </a:rPr>
              <a:t>Safe and secure legal and banking system</a:t>
            </a:r>
            <a:endParaRPr lang="en-GB" sz="1400" dirty="0">
              <a:solidFill>
                <a:srgbClr val="8A8A8A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 marL="342778" indent="-342778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040" algn="l"/>
              </a:tabLst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415537" y="154949"/>
            <a:ext cx="98623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000">
                <a:solidFill>
                  <a:srgbClr val="8A8A8A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96"/>
            <a:r>
              <a:rPr lang="en-US" dirty="0" smtClean="0"/>
              <a:t>W</a:t>
            </a:r>
            <a:r>
              <a:rPr lang="en-US" spc="-50" dirty="0"/>
              <a:t>h</a:t>
            </a:r>
            <a:r>
              <a:rPr lang="en-US" dirty="0" smtClean="0"/>
              <a:t>y I</a:t>
            </a:r>
            <a:r>
              <a:rPr lang="en-US" spc="-50" dirty="0"/>
              <a:t>nv</a:t>
            </a:r>
            <a:r>
              <a:rPr lang="en-US" dirty="0" smtClean="0"/>
              <a:t>est</a:t>
            </a:r>
            <a:endParaRPr lang="en-US" dirty="0"/>
          </a:p>
        </p:txBody>
      </p:sp>
      <p:sp>
        <p:nvSpPr>
          <p:cNvPr id="5" name="object 3"/>
          <p:cNvSpPr txBox="1"/>
          <p:nvPr/>
        </p:nvSpPr>
        <p:spPr>
          <a:xfrm>
            <a:off x="424534" y="530399"/>
            <a:ext cx="340995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/>
            <a:r>
              <a:rPr sz="2400" dirty="0">
                <a:solidFill>
                  <a:srgbClr val="3FBBCF"/>
                </a:solidFill>
                <a:latin typeface="Arial"/>
                <a:cs typeface="Arial"/>
              </a:rPr>
              <a:t>In</a:t>
            </a:r>
            <a:r>
              <a:rPr lang="en-GB" sz="2400" dirty="0">
                <a:solidFill>
                  <a:srgbClr val="3FBBCF"/>
                </a:solidFill>
                <a:latin typeface="Arial"/>
                <a:cs typeface="Arial"/>
              </a:rPr>
              <a:t> The UK</a:t>
            </a:r>
          </a:p>
          <a:p>
            <a:pPr marL="12696"/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4" y="277206"/>
            <a:ext cx="351155" cy="276999"/>
          </a:xfrm>
          <a:custGeom>
            <a:avLst/>
            <a:gdLst/>
            <a:ahLst/>
            <a:cxnLst/>
            <a:rect l="l" t="t" r="r" b="b"/>
            <a:pathLst>
              <a:path w="351155" h="570865">
                <a:moveTo>
                  <a:pt x="0" y="570598"/>
                </a:moveTo>
                <a:lnTo>
                  <a:pt x="351002" y="570598"/>
                </a:lnTo>
                <a:lnTo>
                  <a:pt x="351002" y="0"/>
                </a:lnTo>
                <a:lnTo>
                  <a:pt x="0" y="0"/>
                </a:lnTo>
                <a:lnTo>
                  <a:pt x="0" y="5705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105" y="4059002"/>
            <a:ext cx="5575299" cy="3503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8105" y="5"/>
            <a:ext cx="5575299" cy="40703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4067901"/>
            <a:ext cx="5118101" cy="349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5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/>
            <a:r>
              <a:rPr dirty="0"/>
              <a:t>W</a:t>
            </a:r>
            <a:r>
              <a:rPr spc="-50" dirty="0"/>
              <a:t>h</a:t>
            </a:r>
            <a:r>
              <a:rPr dirty="0"/>
              <a:t>y I</a:t>
            </a:r>
            <a:r>
              <a:rPr spc="-50" dirty="0"/>
              <a:t>nv</a:t>
            </a:r>
            <a:r>
              <a:rPr dirty="0"/>
              <a:t>est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4534" y="604363"/>
            <a:ext cx="4007766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/>
            <a:r>
              <a:rPr sz="2100" dirty="0">
                <a:solidFill>
                  <a:srgbClr val="3FBBCF"/>
                </a:solidFill>
                <a:latin typeface="Arial"/>
                <a:cs typeface="Arial"/>
              </a:rPr>
              <a:t>In </a:t>
            </a:r>
            <a:r>
              <a:rPr lang="en-GB" sz="2100" dirty="0">
                <a:solidFill>
                  <a:srgbClr val="3FBBCF"/>
                </a:solidFill>
                <a:latin typeface="Arial"/>
                <a:cs typeface="Arial"/>
              </a:rPr>
              <a:t>S</a:t>
            </a:r>
            <a:r>
              <a:rPr sz="2100" spc="-5" dirty="0" err="1">
                <a:solidFill>
                  <a:srgbClr val="3FBBCF"/>
                </a:solidFill>
                <a:latin typeface="Arial"/>
                <a:cs typeface="Arial"/>
              </a:rPr>
              <a:t>tuden</a:t>
            </a:r>
            <a:r>
              <a:rPr sz="2100" dirty="0" err="1">
                <a:solidFill>
                  <a:srgbClr val="3FBBCF"/>
                </a:solidFill>
                <a:latin typeface="Arial"/>
                <a:cs typeface="Arial"/>
              </a:rPr>
              <a:t>t</a:t>
            </a:r>
            <a:r>
              <a:rPr lang="en-GB" sz="2100" dirty="0">
                <a:solidFill>
                  <a:srgbClr val="3FBBCF"/>
                </a:solidFill>
                <a:latin typeface="Arial"/>
                <a:cs typeface="Arial"/>
              </a:rPr>
              <a:t>  </a:t>
            </a:r>
            <a:r>
              <a:rPr sz="2100" dirty="0">
                <a:solidFill>
                  <a:srgbClr val="3FBBCF"/>
                </a:solidFill>
                <a:latin typeface="Arial"/>
                <a:cs typeface="Arial"/>
              </a:rPr>
              <a:t>Accommodation?</a:t>
            </a:r>
            <a:endParaRPr lang="en-GB" sz="2100" dirty="0">
              <a:solidFill>
                <a:srgbClr val="3FBBCF"/>
              </a:solidFill>
              <a:latin typeface="Arial"/>
              <a:cs typeface="Arial"/>
            </a:endParaRPr>
          </a:p>
          <a:p>
            <a:pPr marL="12696"/>
            <a:endParaRPr sz="2400" b="1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" y="277206"/>
            <a:ext cx="351155" cy="276999"/>
          </a:xfrm>
          <a:custGeom>
            <a:avLst/>
            <a:gdLst/>
            <a:ahLst/>
            <a:cxnLst/>
            <a:rect l="l" t="t" r="r" b="b"/>
            <a:pathLst>
              <a:path w="351155" h="570865">
                <a:moveTo>
                  <a:pt x="0" y="570598"/>
                </a:moveTo>
                <a:lnTo>
                  <a:pt x="351002" y="570598"/>
                </a:lnTo>
                <a:lnTo>
                  <a:pt x="351002" y="0"/>
                </a:lnTo>
                <a:lnTo>
                  <a:pt x="0" y="0"/>
                </a:lnTo>
                <a:lnTo>
                  <a:pt x="0" y="5705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1689100" y="1343030"/>
            <a:ext cx="3962401" cy="550916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marL="285649" indent="-285649">
              <a:buFont typeface="Arial"/>
              <a:buChar char="•"/>
            </a:pPr>
            <a:r>
              <a:rPr lang="en-GB" sz="1600" dirty="0">
                <a:solidFill>
                  <a:srgbClr val="7F7F7F"/>
                </a:solidFill>
                <a:latin typeface="Arial"/>
                <a:cs typeface="Arial"/>
              </a:rPr>
              <a:t>High Demand – 99% occupancy</a:t>
            </a:r>
          </a:p>
          <a:p>
            <a:pPr marL="285649" indent="-285649">
              <a:buFont typeface="Arial"/>
              <a:buChar char="•"/>
            </a:pPr>
            <a:endParaRPr lang="en-GB" sz="1600" dirty="0">
              <a:solidFill>
                <a:srgbClr val="7F7F7F"/>
              </a:solidFill>
              <a:latin typeface="Arial"/>
              <a:cs typeface="Arial"/>
            </a:endParaRPr>
          </a:p>
          <a:p>
            <a:pPr marL="285649" indent="-285649">
              <a:buFont typeface="Arial"/>
              <a:buChar char="•"/>
            </a:pPr>
            <a:r>
              <a:rPr lang="en-GB" sz="1600" dirty="0">
                <a:solidFill>
                  <a:srgbClr val="7F7F7F"/>
                </a:solidFill>
                <a:latin typeface="Arial"/>
                <a:cs typeface="Arial"/>
              </a:rPr>
              <a:t>Increased income each year as rents increase  </a:t>
            </a:r>
          </a:p>
          <a:p>
            <a:endParaRPr lang="en-GB" sz="1600" dirty="0">
              <a:solidFill>
                <a:srgbClr val="7F7F7F"/>
              </a:solidFill>
              <a:latin typeface="Arial"/>
              <a:cs typeface="Arial"/>
            </a:endParaRPr>
          </a:p>
          <a:p>
            <a:pPr marL="285649" indent="-285649">
              <a:buFont typeface="Arial"/>
              <a:buChar char="•"/>
            </a:pPr>
            <a:r>
              <a:rPr lang="en-GB" sz="1600" dirty="0">
                <a:solidFill>
                  <a:srgbClr val="7F7F7F"/>
                </a:solidFill>
                <a:latin typeface="Arial"/>
                <a:cs typeface="Arial"/>
              </a:rPr>
              <a:t>2013 saw over £2 billion of investment in the student accommodation sector</a:t>
            </a:r>
          </a:p>
          <a:p>
            <a:pPr>
              <a:buFont typeface="Arial" pitchFamily="34" charset="0"/>
              <a:buChar char="•"/>
            </a:pPr>
            <a:endParaRPr lang="en-GB" sz="1600" dirty="0">
              <a:solidFill>
                <a:srgbClr val="7F7F7F"/>
              </a:solidFill>
              <a:latin typeface="Arial"/>
              <a:cs typeface="Arial"/>
            </a:endParaRPr>
          </a:p>
          <a:p>
            <a:pPr marL="285649" lvl="7" indent="-285649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7F7F7F"/>
                </a:solidFill>
                <a:latin typeface="Arial"/>
                <a:cs typeface="Arial"/>
              </a:rPr>
              <a:t>Units start from just £</a:t>
            </a:r>
            <a:r>
              <a:rPr lang="en-GB" sz="1600" dirty="0" smtClean="0">
                <a:solidFill>
                  <a:srgbClr val="7F7F7F"/>
                </a:solidFill>
                <a:latin typeface="Arial"/>
                <a:cs typeface="Arial"/>
              </a:rPr>
              <a:t>57,995</a:t>
            </a:r>
            <a:endParaRPr lang="en-GB" sz="1600" dirty="0">
              <a:solidFill>
                <a:srgbClr val="7F7F7F"/>
              </a:solidFill>
              <a:latin typeface="Arial"/>
              <a:cs typeface="Arial"/>
            </a:endParaRPr>
          </a:p>
          <a:p>
            <a:pPr marL="285649" lvl="7" indent="-285649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7F7F7F"/>
              </a:solidFill>
              <a:latin typeface="Arial"/>
              <a:cs typeface="Arial"/>
            </a:endParaRPr>
          </a:p>
          <a:p>
            <a:pPr marL="285649" indent="-285649">
              <a:buFont typeface="Arial"/>
              <a:buChar char="•"/>
            </a:pPr>
            <a:r>
              <a:rPr lang="en-GB" sz="1600" dirty="0">
                <a:solidFill>
                  <a:srgbClr val="7F7F7F"/>
                </a:solidFill>
                <a:latin typeface="Arial"/>
                <a:cs typeface="Arial"/>
              </a:rPr>
              <a:t>We offer guaranteed minimum yields for 5 </a:t>
            </a:r>
            <a:r>
              <a:rPr lang="en-GB" sz="1600" dirty="0" smtClean="0">
                <a:solidFill>
                  <a:srgbClr val="7F7F7F"/>
                </a:solidFill>
                <a:latin typeface="Arial"/>
                <a:cs typeface="Arial"/>
              </a:rPr>
              <a:t>years</a:t>
            </a:r>
          </a:p>
          <a:p>
            <a:pPr marL="285649" indent="-285649">
              <a:buFont typeface="Arial"/>
              <a:buChar char="•"/>
            </a:pPr>
            <a:endParaRPr lang="en-GB" sz="1600" dirty="0">
              <a:solidFill>
                <a:srgbClr val="7F7F7F"/>
              </a:solidFill>
              <a:latin typeface="Arial"/>
              <a:cs typeface="Arial"/>
            </a:endParaRPr>
          </a:p>
          <a:p>
            <a:pPr marL="285649" indent="-285649">
              <a:buFont typeface="Arial"/>
              <a:buChar char="•"/>
            </a:pPr>
            <a:r>
              <a:rPr lang="en-GB" sz="1600" dirty="0" smtClean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GB" sz="1600" dirty="0">
                <a:solidFill>
                  <a:srgbClr val="7F7F7F"/>
                </a:solidFill>
                <a:latin typeface="Arial"/>
                <a:cs typeface="Arial"/>
              </a:rPr>
              <a:t>Average returns in 2012:</a:t>
            </a:r>
          </a:p>
          <a:p>
            <a:pPr marL="285649" indent="-285649">
              <a:buFont typeface="Arial"/>
              <a:buChar char="•"/>
            </a:pPr>
            <a:endParaRPr lang="en-GB" sz="1600" dirty="0">
              <a:solidFill>
                <a:srgbClr val="7F7F7F"/>
              </a:solidFill>
              <a:latin typeface="Arial"/>
              <a:cs typeface="Arial"/>
            </a:endParaRPr>
          </a:p>
          <a:p>
            <a:pPr marL="285649" indent="-285649">
              <a:buFont typeface="Arial"/>
              <a:buChar char="•"/>
            </a:pPr>
            <a:r>
              <a:rPr lang="en-GB" sz="1600" dirty="0">
                <a:solidFill>
                  <a:srgbClr val="3BAEC2"/>
                </a:solidFill>
                <a:latin typeface="Arial"/>
                <a:cs typeface="Arial"/>
              </a:rPr>
              <a:t>8% </a:t>
            </a:r>
            <a:r>
              <a:rPr lang="en-GB" sz="1600" dirty="0" smtClean="0">
                <a:solidFill>
                  <a:srgbClr val="3BAEC2"/>
                </a:solidFill>
                <a:latin typeface="Arial"/>
                <a:cs typeface="Arial"/>
              </a:rPr>
              <a:t>student</a:t>
            </a:r>
            <a:endParaRPr lang="en-GB" sz="1600" dirty="0">
              <a:solidFill>
                <a:srgbClr val="3BAEC2"/>
              </a:solidFill>
              <a:latin typeface="Arial"/>
              <a:cs typeface="Arial"/>
            </a:endParaRPr>
          </a:p>
          <a:p>
            <a:pPr marL="285649" indent="-285649">
              <a:buFont typeface="Arial"/>
              <a:buChar char="•"/>
            </a:pPr>
            <a:r>
              <a:rPr lang="en-GB" sz="1600" dirty="0">
                <a:solidFill>
                  <a:srgbClr val="3BAEC2"/>
                </a:solidFill>
                <a:latin typeface="Arial"/>
                <a:cs typeface="Arial"/>
              </a:rPr>
              <a:t>6%  </a:t>
            </a:r>
            <a:r>
              <a:rPr lang="en-GB" sz="1600" dirty="0" smtClean="0">
                <a:solidFill>
                  <a:srgbClr val="3BAEC2"/>
                </a:solidFill>
                <a:latin typeface="Arial"/>
                <a:cs typeface="Arial"/>
              </a:rPr>
              <a:t>residential</a:t>
            </a:r>
            <a:endParaRPr lang="en-GB" sz="1600" dirty="0">
              <a:solidFill>
                <a:srgbClr val="3BAEC2"/>
              </a:solidFill>
              <a:latin typeface="Arial"/>
              <a:cs typeface="Arial"/>
            </a:endParaRPr>
          </a:p>
          <a:p>
            <a:pPr marL="285649" indent="-285649">
              <a:buFont typeface="Arial"/>
              <a:buChar char="•"/>
            </a:pPr>
            <a:r>
              <a:rPr lang="en-GB" sz="1600" dirty="0">
                <a:solidFill>
                  <a:srgbClr val="3BAEC2"/>
                </a:solidFill>
                <a:latin typeface="Arial"/>
                <a:cs typeface="Arial"/>
              </a:rPr>
              <a:t>5.5% office</a:t>
            </a:r>
          </a:p>
          <a:p>
            <a:pPr marL="285649" indent="-285649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3BAEC2"/>
                </a:solidFill>
                <a:latin typeface="Arial"/>
                <a:cs typeface="Arial"/>
              </a:rPr>
              <a:t>2.2% retail</a:t>
            </a:r>
          </a:p>
          <a:p>
            <a:pPr marL="285649" lvl="7" indent="-285649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7F7F7F"/>
              </a:solidFill>
              <a:latin typeface="Arial"/>
              <a:cs typeface="Arial"/>
            </a:endParaRPr>
          </a:p>
          <a:p>
            <a:pPr marL="285649" lvl="7" indent="-285649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7F7F7F"/>
              </a:solidFill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endParaRPr lang="en-US" sz="1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233" y="1392435"/>
            <a:ext cx="1982823" cy="1389742"/>
            <a:chOff x="166324" y="4532862"/>
            <a:chExt cx="1982823" cy="1389741"/>
          </a:xfrm>
        </p:grpSpPr>
        <p:sp>
          <p:nvSpPr>
            <p:cNvPr id="9" name="Oval 8"/>
            <p:cNvSpPr/>
            <p:nvPr/>
          </p:nvSpPr>
          <p:spPr>
            <a:xfrm>
              <a:off x="471747" y="4532862"/>
              <a:ext cx="1389741" cy="1389741"/>
            </a:xfrm>
            <a:prstGeom prst="ellipse">
              <a:avLst/>
            </a:prstGeom>
            <a:solidFill>
              <a:srgbClr val="3BAEC2">
                <a:alpha val="90000"/>
              </a:srgb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6324" y="4950672"/>
              <a:ext cx="1982823" cy="5909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>
                  <a:solidFill>
                    <a:schemeClr val="bg1"/>
                  </a:solidFill>
                  <a:latin typeface="Arial"/>
                  <a:cs typeface="Arial"/>
                </a:rPr>
                <a:t>Secure</a:t>
              </a:r>
            </a:p>
            <a:p>
              <a:pPr algn="ctr">
                <a:lnSpc>
                  <a:spcPct val="90000"/>
                </a:lnSpc>
              </a:pPr>
              <a:r>
                <a:rPr lang="en-US" dirty="0" smtClean="0">
                  <a:solidFill>
                    <a:schemeClr val="bg1"/>
                  </a:solidFill>
                  <a:latin typeface="Arial"/>
                  <a:cs typeface="Arial"/>
                </a:rPr>
                <a:t>investment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8900" y="3077488"/>
            <a:ext cx="1674553" cy="1389742"/>
            <a:chOff x="12476" y="2867025"/>
            <a:chExt cx="1674553" cy="1389741"/>
          </a:xfrm>
        </p:grpSpPr>
        <p:sp>
          <p:nvSpPr>
            <p:cNvPr id="11" name="Oval 10"/>
            <p:cNvSpPr/>
            <p:nvPr/>
          </p:nvSpPr>
          <p:spPr>
            <a:xfrm>
              <a:off x="164876" y="2867025"/>
              <a:ext cx="1389741" cy="1389741"/>
            </a:xfrm>
            <a:prstGeom prst="ellipse">
              <a:avLst/>
            </a:prstGeom>
            <a:solidFill>
              <a:srgbClr val="3BAEC2">
                <a:alpha val="90000"/>
              </a:srgb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476" y="3037562"/>
              <a:ext cx="1674553" cy="10956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Low </a:t>
              </a:r>
            </a:p>
            <a:p>
              <a:pPr algn="ctr">
                <a:lnSpc>
                  <a:spcPct val="9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Entry </a:t>
              </a:r>
            </a:p>
            <a:p>
              <a:pPr algn="ctr">
                <a:lnSpc>
                  <a:spcPct val="9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level</a:t>
              </a:r>
              <a:endParaRPr lang="en-US"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63500" y="4906284"/>
            <a:ext cx="1982823" cy="1389742"/>
            <a:chOff x="3465158" y="4467225"/>
            <a:chExt cx="1982823" cy="1389741"/>
          </a:xfrm>
        </p:grpSpPr>
        <p:sp>
          <p:nvSpPr>
            <p:cNvPr id="13" name="Oval 12"/>
            <p:cNvSpPr/>
            <p:nvPr/>
          </p:nvSpPr>
          <p:spPr>
            <a:xfrm>
              <a:off x="3746500" y="4467225"/>
              <a:ext cx="1389741" cy="1389741"/>
            </a:xfrm>
            <a:prstGeom prst="ellipse">
              <a:avLst/>
            </a:prstGeom>
            <a:solidFill>
              <a:srgbClr val="3BAEC2">
                <a:alpha val="90000"/>
              </a:srgb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65158" y="4685081"/>
              <a:ext cx="1982823" cy="9284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 smtClean="0">
                  <a:solidFill>
                    <a:schemeClr val="bg1"/>
                  </a:solidFill>
                  <a:latin typeface="Arial"/>
                  <a:cs typeface="Arial"/>
                </a:rPr>
                <a:t>Assured </a:t>
              </a:r>
            </a:p>
            <a:p>
              <a:pPr algn="ctr">
                <a:lnSpc>
                  <a:spcPct val="90000"/>
                </a:lnSpc>
              </a:pPr>
              <a:r>
                <a:rPr lang="en-US" sz="2000" dirty="0" smtClean="0">
                  <a:solidFill>
                    <a:schemeClr val="bg1"/>
                  </a:solidFill>
                  <a:latin typeface="Arial"/>
                  <a:cs typeface="Arial"/>
                </a:rPr>
                <a:t>Rental </a:t>
              </a:r>
            </a:p>
            <a:p>
              <a:pPr algn="ctr">
                <a:lnSpc>
                  <a:spcPct val="90000"/>
                </a:lnSpc>
              </a:pPr>
              <a:r>
                <a:rPr lang="en-US" sz="2000" dirty="0" smtClean="0">
                  <a:solidFill>
                    <a:schemeClr val="bg1"/>
                  </a:solidFill>
                  <a:latin typeface="Arial"/>
                  <a:cs typeface="Arial"/>
                </a:rPr>
                <a:t>Yields</a:t>
              </a:r>
              <a:endParaRPr lang="en-US" sz="20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6637" y="0"/>
            <a:ext cx="5098299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ject 4"/>
          <p:cNvSpPr/>
          <p:nvPr/>
        </p:nvSpPr>
        <p:spPr>
          <a:xfrm>
            <a:off x="0" y="272707"/>
            <a:ext cx="351155" cy="570865"/>
          </a:xfrm>
          <a:custGeom>
            <a:avLst/>
            <a:gdLst/>
            <a:ahLst/>
            <a:cxnLst/>
            <a:rect l="l" t="t" r="r" b="b"/>
            <a:pathLst>
              <a:path w="351155" h="570865">
                <a:moveTo>
                  <a:pt x="0" y="570598"/>
                </a:moveTo>
                <a:lnTo>
                  <a:pt x="351002" y="570598"/>
                </a:lnTo>
                <a:lnTo>
                  <a:pt x="351002" y="0"/>
                </a:lnTo>
                <a:lnTo>
                  <a:pt x="0" y="0"/>
                </a:lnTo>
                <a:lnTo>
                  <a:pt x="0" y="5705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57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17500" y="4695825"/>
            <a:ext cx="1905000" cy="1905000"/>
          </a:xfrm>
          <a:prstGeom prst="ellipse">
            <a:avLst/>
          </a:prstGeom>
          <a:solidFill>
            <a:srgbClr val="3BAEC2">
              <a:alpha val="90000"/>
            </a:srgb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0066"/>
              </a:solidFill>
            </a:endParaRPr>
          </a:p>
        </p:txBody>
      </p:sp>
      <p:sp>
        <p:nvSpPr>
          <p:cNvPr id="2" name="object 2"/>
          <p:cNvSpPr/>
          <p:nvPr/>
        </p:nvSpPr>
        <p:spPr>
          <a:xfrm>
            <a:off x="6261100" y="0"/>
            <a:ext cx="4432300" cy="755999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5535" y="154944"/>
            <a:ext cx="9862329" cy="739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54"/>
              </a:lnSpc>
            </a:pPr>
            <a:r>
              <a:rPr dirty="0"/>
              <a:t>W</a:t>
            </a:r>
            <a:r>
              <a:rPr spc="-50" dirty="0"/>
              <a:t>h</a:t>
            </a:r>
            <a:r>
              <a:rPr dirty="0"/>
              <a:t>y I</a:t>
            </a:r>
            <a:r>
              <a:rPr spc="-50" dirty="0"/>
              <a:t>nv</a:t>
            </a:r>
            <a:r>
              <a:rPr dirty="0"/>
              <a:t>est</a:t>
            </a:r>
          </a:p>
          <a:p>
            <a:pPr marL="21590">
              <a:lnSpc>
                <a:spcPts val="2535"/>
              </a:lnSpc>
            </a:pPr>
            <a:r>
              <a:rPr sz="2000" dirty="0">
                <a:solidFill>
                  <a:srgbClr val="3FBBCF"/>
                </a:solidFill>
              </a:rPr>
              <a:t>In </a:t>
            </a:r>
            <a:r>
              <a:rPr sz="2000" spc="-5" dirty="0">
                <a:solidFill>
                  <a:srgbClr val="3FBBCF"/>
                </a:solidFill>
              </a:rPr>
              <a:t>Studen</a:t>
            </a:r>
            <a:r>
              <a:rPr sz="2000" dirty="0">
                <a:solidFill>
                  <a:srgbClr val="3FBBCF"/>
                </a:solidFill>
              </a:rPr>
              <a:t>t</a:t>
            </a:r>
            <a:r>
              <a:rPr sz="2000" spc="-135" dirty="0">
                <a:solidFill>
                  <a:srgbClr val="3FBBCF"/>
                </a:solidFill>
              </a:rPr>
              <a:t> </a:t>
            </a:r>
            <a:r>
              <a:rPr sz="2000" dirty="0">
                <a:solidFill>
                  <a:srgbClr val="3FBBCF"/>
                </a:solidFill>
              </a:rPr>
              <a:t>Accommodation?</a:t>
            </a:r>
            <a:endParaRPr sz="2000" dirty="0"/>
          </a:p>
        </p:txBody>
      </p:sp>
      <p:sp>
        <p:nvSpPr>
          <p:cNvPr id="4" name="object 4"/>
          <p:cNvSpPr/>
          <p:nvPr/>
        </p:nvSpPr>
        <p:spPr>
          <a:xfrm>
            <a:off x="0" y="272707"/>
            <a:ext cx="351155" cy="570865"/>
          </a:xfrm>
          <a:custGeom>
            <a:avLst/>
            <a:gdLst/>
            <a:ahLst/>
            <a:cxnLst/>
            <a:rect l="l" t="t" r="r" b="b"/>
            <a:pathLst>
              <a:path w="351155" h="570865">
                <a:moveTo>
                  <a:pt x="0" y="570598"/>
                </a:moveTo>
                <a:lnTo>
                  <a:pt x="351002" y="570598"/>
                </a:lnTo>
                <a:lnTo>
                  <a:pt x="351002" y="0"/>
                </a:lnTo>
                <a:lnTo>
                  <a:pt x="0" y="0"/>
                </a:lnTo>
                <a:lnTo>
                  <a:pt x="0" y="5705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393700" y="962025"/>
            <a:ext cx="3962400" cy="3447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endParaRPr lang="en-GB" sz="14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rgbClr val="7F7F7F"/>
                </a:solidFill>
                <a:latin typeface="Arial"/>
                <a:cs typeface="Arial"/>
              </a:rPr>
              <a:t>UK has a modern open economy and a number of world class universities </a:t>
            </a:r>
          </a:p>
          <a:p>
            <a:endParaRPr lang="en-GB" sz="16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rgbClr val="7F7F7F"/>
                </a:solidFill>
                <a:latin typeface="Arial"/>
                <a:cs typeface="Arial"/>
              </a:rPr>
              <a:t>14 applicants for every 10 places</a:t>
            </a:r>
          </a:p>
          <a:p>
            <a:endParaRPr lang="en-GB" sz="1600" dirty="0">
              <a:solidFill>
                <a:srgbClr val="7F7F7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rgbClr val="7F7F7F"/>
                </a:solidFill>
                <a:latin typeface="Arial"/>
                <a:cs typeface="Arial"/>
              </a:rPr>
              <a:t>International students predicted to increase by 15% - 20% over the next 5 years</a:t>
            </a:r>
          </a:p>
          <a:p>
            <a:pPr marL="285750" indent="-285750">
              <a:buFont typeface="Arial"/>
              <a:buChar char="•"/>
            </a:pPr>
            <a:endParaRPr lang="en-GB" sz="1600" dirty="0">
              <a:solidFill>
                <a:srgbClr val="7F7F7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rgbClr val="7F7F7F"/>
                </a:solidFill>
                <a:latin typeface="Arial"/>
                <a:cs typeface="Arial"/>
              </a:rPr>
              <a:t>University accommodation only available for about 25% students</a:t>
            </a:r>
          </a:p>
          <a:p>
            <a:endParaRPr lang="en-GB" sz="1400" b="1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513508" y="4619625"/>
            <a:ext cx="1994992" cy="1981200"/>
          </a:xfrm>
          <a:prstGeom prst="ellipse">
            <a:avLst/>
          </a:prstGeom>
          <a:solidFill>
            <a:srgbClr val="3BAEC2">
              <a:alpha val="90000"/>
            </a:srgb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00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3035300" y="4924425"/>
            <a:ext cx="547260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7" algn="ctr"/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Severe</a:t>
            </a:r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GB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7" algn="ctr"/>
            <a:r>
              <a:rPr lang="en-GB" sz="1600" dirty="0" smtClean="0">
                <a:solidFill>
                  <a:srgbClr val="FFFFFF"/>
                </a:solidFill>
                <a:latin typeface="Arial"/>
                <a:cs typeface="Arial"/>
              </a:rPr>
              <a:t>under-supply </a:t>
            </a:r>
          </a:p>
          <a:p>
            <a:pPr lvl="7" algn="ctr"/>
            <a:r>
              <a:rPr lang="en-GB" sz="1600" dirty="0" smtClean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lang="en-GB" sz="1600" dirty="0">
                <a:solidFill>
                  <a:srgbClr val="FFFFFF"/>
                </a:solidFill>
                <a:latin typeface="Arial"/>
                <a:cs typeface="Arial"/>
              </a:rPr>
              <a:t>high </a:t>
            </a:r>
            <a:endParaRPr lang="en-GB" sz="16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7" algn="ctr"/>
            <a:r>
              <a:rPr lang="en-GB" sz="1600" dirty="0" smtClean="0">
                <a:solidFill>
                  <a:srgbClr val="FFFFFF"/>
                </a:solidFill>
                <a:latin typeface="Arial"/>
                <a:cs typeface="Arial"/>
              </a:rPr>
              <a:t>quality </a:t>
            </a:r>
            <a:r>
              <a:rPr lang="en-GB" sz="1600" dirty="0">
                <a:solidFill>
                  <a:srgbClr val="FFFFFF"/>
                </a:solidFill>
                <a:latin typeface="Arial"/>
                <a:cs typeface="Arial"/>
              </a:rPr>
              <a:t>housing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27300" y="5000625"/>
            <a:ext cx="1982823" cy="11449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2400" dirty="0" smtClean="0">
                <a:solidFill>
                  <a:schemeClr val="bg1"/>
                </a:solidFill>
                <a:latin typeface="Arial"/>
                <a:cs typeface="Arial"/>
              </a:rPr>
              <a:t>Huge Demand</a:t>
            </a:r>
          </a:p>
          <a:p>
            <a:pPr algn="ctr">
              <a:lnSpc>
                <a:spcPct val="90000"/>
              </a:lnSpc>
            </a:pPr>
            <a:r>
              <a:rPr lang="en-GB" sz="1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Arial"/>
                <a:cs typeface="Arial"/>
              </a:rPr>
              <a:t>for high-spec quality accommodation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09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3700" y="276225"/>
            <a:ext cx="9862329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54"/>
              </a:lnSpc>
            </a:pPr>
            <a:r>
              <a:rPr lang="en-GB" dirty="0" smtClean="0"/>
              <a:t>The UK’s International Student Market</a:t>
            </a:r>
            <a:endParaRPr sz="2000" dirty="0"/>
          </a:p>
        </p:txBody>
      </p:sp>
      <p:sp>
        <p:nvSpPr>
          <p:cNvPr id="4" name="object 4"/>
          <p:cNvSpPr/>
          <p:nvPr/>
        </p:nvSpPr>
        <p:spPr>
          <a:xfrm>
            <a:off x="0" y="272707"/>
            <a:ext cx="351155" cy="570865"/>
          </a:xfrm>
          <a:custGeom>
            <a:avLst/>
            <a:gdLst/>
            <a:ahLst/>
            <a:cxnLst/>
            <a:rect l="l" t="t" r="r" b="b"/>
            <a:pathLst>
              <a:path w="351155" h="570865">
                <a:moveTo>
                  <a:pt x="0" y="570598"/>
                </a:moveTo>
                <a:lnTo>
                  <a:pt x="351002" y="570598"/>
                </a:lnTo>
                <a:lnTo>
                  <a:pt x="351002" y="0"/>
                </a:lnTo>
                <a:lnTo>
                  <a:pt x="0" y="0"/>
                </a:lnTo>
                <a:lnTo>
                  <a:pt x="0" y="5705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22225" y="962025"/>
            <a:ext cx="41148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400" dirty="0" smtClean="0">
              <a:solidFill>
                <a:srgbClr val="8A8A8A"/>
              </a:solidFill>
              <a:latin typeface="Verdana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rgbClr val="8A8A8A"/>
                </a:solidFill>
                <a:latin typeface="Verdana" pitchFamily="34" charset="0"/>
              </a:rPr>
              <a:t>UK </a:t>
            </a:r>
            <a:r>
              <a:rPr lang="en-GB" sz="1600" dirty="0">
                <a:solidFill>
                  <a:srgbClr val="8A8A8A"/>
                </a:solidFill>
                <a:latin typeface="Verdana" pitchFamily="34" charset="0"/>
              </a:rPr>
              <a:t>is 2</a:t>
            </a:r>
            <a:r>
              <a:rPr lang="en-GB" sz="1600" baseline="30000" dirty="0">
                <a:solidFill>
                  <a:srgbClr val="8A8A8A"/>
                </a:solidFill>
                <a:latin typeface="Verdana" pitchFamily="34" charset="0"/>
              </a:rPr>
              <a:t>nd</a:t>
            </a:r>
            <a:r>
              <a:rPr lang="en-GB" sz="1600" dirty="0">
                <a:solidFill>
                  <a:srgbClr val="8A8A8A"/>
                </a:solidFill>
                <a:latin typeface="Verdana" pitchFamily="34" charset="0"/>
              </a:rPr>
              <a:t> largest destination for international students after </a:t>
            </a:r>
            <a:r>
              <a:rPr lang="en-GB" sz="1600" dirty="0" smtClean="0">
                <a:solidFill>
                  <a:srgbClr val="8A8A8A"/>
                </a:solidFill>
                <a:latin typeface="Verdana" pitchFamily="34" charset="0"/>
              </a:rPr>
              <a:t>USA</a:t>
            </a:r>
            <a:endParaRPr lang="en-GB" sz="1600" dirty="0">
              <a:solidFill>
                <a:srgbClr val="8A8A8A"/>
              </a:solidFill>
              <a:latin typeface="Verdana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GB" sz="1600" dirty="0" smtClean="0">
              <a:solidFill>
                <a:srgbClr val="8A8A8A"/>
              </a:solidFill>
              <a:latin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8A8A8A"/>
                </a:solidFill>
                <a:latin typeface="Verdana" pitchFamily="34" charset="0"/>
              </a:rPr>
              <a:t>425,265 International students in the UK in </a:t>
            </a:r>
            <a:r>
              <a:rPr lang="en-GB" sz="1600" dirty="0" smtClean="0">
                <a:solidFill>
                  <a:srgbClr val="8A8A8A"/>
                </a:solidFill>
                <a:latin typeface="Verdana" pitchFamily="34" charset="0"/>
              </a:rPr>
              <a:t>2013/13</a:t>
            </a:r>
            <a:endParaRPr lang="en-GB" sz="1600" dirty="0">
              <a:solidFill>
                <a:srgbClr val="8A8A8A"/>
              </a:solidFill>
              <a:latin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8A8A8A"/>
              </a:solidFill>
              <a:latin typeface="Verdana" pitchFamily="34" charset="0"/>
            </a:endParaRPr>
          </a:p>
          <a:p>
            <a:pPr>
              <a:defRPr/>
            </a:pPr>
            <a:endParaRPr lang="en-GB" sz="1600" dirty="0">
              <a:solidFill>
                <a:srgbClr val="8A8A8A"/>
              </a:solidFill>
              <a:latin typeface="Verdana" pitchFamily="34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sz="1600" dirty="0">
                <a:solidFill>
                  <a:srgbClr val="8A8A8A"/>
                </a:solidFill>
                <a:latin typeface="Verdana" pitchFamily="34" charset="0"/>
              </a:rPr>
              <a:t>Income from international students generated through their tuition fees in 2012-13 came to £3 </a:t>
            </a:r>
            <a:r>
              <a:rPr lang="en-GB" sz="1600" dirty="0" smtClean="0">
                <a:solidFill>
                  <a:srgbClr val="8A8A8A"/>
                </a:solidFill>
                <a:latin typeface="Verdana" pitchFamily="34" charset="0"/>
              </a:rPr>
              <a:t>billion</a:t>
            </a:r>
            <a:endParaRPr lang="en-GB" sz="1600" dirty="0">
              <a:solidFill>
                <a:srgbClr val="8A8A8A"/>
              </a:solidFill>
              <a:latin typeface="Verdana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GB" sz="1600" dirty="0" smtClean="0">
              <a:solidFill>
                <a:srgbClr val="8A8A8A"/>
              </a:solidFill>
              <a:latin typeface="Verdana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GB" sz="1600" dirty="0" smtClean="0">
              <a:solidFill>
                <a:srgbClr val="8A8A8A"/>
              </a:solidFill>
              <a:latin typeface="Verdana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rgbClr val="8A8A8A"/>
                </a:solidFill>
                <a:latin typeface="Verdana" pitchFamily="34" charset="0"/>
              </a:rPr>
              <a:t>Degrees from UK universities are prestigious</a:t>
            </a:r>
          </a:p>
          <a:p>
            <a:pPr marL="285750" indent="-285750">
              <a:buFont typeface="Arial"/>
              <a:buChar char="•"/>
            </a:pPr>
            <a:endParaRPr lang="en-GB" sz="1600" dirty="0" smtClean="0">
              <a:solidFill>
                <a:srgbClr val="8A8A8A"/>
              </a:solidFill>
              <a:latin typeface="Verdana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rgbClr val="8A8A8A"/>
                </a:solidFill>
                <a:latin typeface="Verdana" pitchFamily="34" charset="0"/>
              </a:rPr>
              <a:t>Advantageous to learn a new language and culture by employers</a:t>
            </a:r>
          </a:p>
          <a:p>
            <a:pPr marL="285750" indent="-285750">
              <a:buFont typeface="Arial"/>
              <a:buChar char="•"/>
            </a:pPr>
            <a:endParaRPr lang="en-GB" sz="1600" dirty="0">
              <a:solidFill>
                <a:srgbClr val="8A8A8A"/>
              </a:solidFill>
              <a:latin typeface="Verdana" pitchFamily="34" charset="0"/>
            </a:endParaRPr>
          </a:p>
          <a:p>
            <a:pPr marL="285750" indent="-285750">
              <a:buFont typeface="Arial"/>
              <a:buChar char="•"/>
              <a:defRPr/>
            </a:pPr>
            <a:endParaRPr lang="en-GB" sz="1600" dirty="0" smtClean="0">
              <a:solidFill>
                <a:srgbClr val="8A8A8A"/>
              </a:solidFill>
              <a:latin typeface="Verdana" pitchFamily="34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sz="1600" dirty="0" smtClean="0">
                <a:solidFill>
                  <a:srgbClr val="8A8A8A"/>
                </a:solidFill>
                <a:latin typeface="Verdana" pitchFamily="34" charset="0"/>
              </a:rPr>
              <a:t>Number </a:t>
            </a:r>
            <a:r>
              <a:rPr lang="en-GB" sz="1600" dirty="0">
                <a:solidFill>
                  <a:srgbClr val="8A8A8A"/>
                </a:solidFill>
                <a:latin typeface="Verdana" pitchFamily="34" charset="0"/>
              </a:rPr>
              <a:t>of overseas </a:t>
            </a:r>
            <a:r>
              <a:rPr lang="en-GB" sz="1600" dirty="0" smtClean="0">
                <a:solidFill>
                  <a:srgbClr val="8A8A8A"/>
                </a:solidFill>
                <a:latin typeface="Verdana" pitchFamily="34" charset="0"/>
              </a:rPr>
              <a:t>students studying outside their own country increased from 600k </a:t>
            </a:r>
            <a:r>
              <a:rPr lang="en-GB" sz="1600" dirty="0">
                <a:solidFill>
                  <a:srgbClr val="8A8A8A"/>
                </a:solidFill>
                <a:latin typeface="Verdana" pitchFamily="34" charset="0"/>
              </a:rPr>
              <a:t>in 1975 to 3.3m </a:t>
            </a:r>
            <a:r>
              <a:rPr lang="en-GB" sz="1600" dirty="0" smtClean="0">
                <a:solidFill>
                  <a:srgbClr val="8A8A8A"/>
                </a:solidFill>
                <a:latin typeface="Verdana" pitchFamily="34" charset="0"/>
              </a:rPr>
              <a:t>in 2008</a:t>
            </a:r>
          </a:p>
          <a:p>
            <a:pPr marL="285750" indent="-285750">
              <a:buFont typeface="Arial"/>
              <a:buChar char="•"/>
              <a:defRPr/>
            </a:pPr>
            <a:endParaRPr lang="en-GB" sz="1600" dirty="0">
              <a:solidFill>
                <a:srgbClr val="8A8A8A"/>
              </a:solidFill>
              <a:latin typeface="Verdana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152191" y="1495425"/>
            <a:ext cx="6541209" cy="4495800"/>
            <a:chOff x="4464049" y="3248025"/>
            <a:chExt cx="6093909" cy="4031700"/>
          </a:xfrm>
        </p:grpSpPr>
        <p:pic>
          <p:nvPicPr>
            <p:cNvPr id="6" name="Picture 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4"/>
            <a:stretch/>
          </p:blipFill>
          <p:spPr bwMode="auto">
            <a:xfrm>
              <a:off x="4464049" y="3421391"/>
              <a:ext cx="6093909" cy="38583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99" t="-198" b="94221"/>
            <a:stretch/>
          </p:blipFill>
          <p:spPr bwMode="auto">
            <a:xfrm>
              <a:off x="5041900" y="3248025"/>
              <a:ext cx="5289550" cy="24517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5637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091"/>
          <a:stretch/>
        </p:blipFill>
        <p:spPr>
          <a:xfrm>
            <a:off x="5575300" y="23264"/>
            <a:ext cx="4724400" cy="7562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00" y="1343026"/>
            <a:ext cx="5867400" cy="532450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chemeClr val="accent5"/>
                </a:solidFill>
                <a:latin typeface="Verdana" pitchFamily="34" charset="0"/>
              </a:rPr>
              <a:t>Location:                </a:t>
            </a:r>
            <a:r>
              <a:rPr lang="en-GB" sz="1600" dirty="0" smtClean="0">
                <a:solidFill>
                  <a:schemeClr val="accent5"/>
                </a:solidFill>
                <a:latin typeface="Verdana" pitchFamily="34" charset="0"/>
              </a:rPr>
              <a:t>	    Liverpool</a:t>
            </a:r>
            <a:r>
              <a:rPr lang="en-GB" sz="1600" dirty="0">
                <a:solidFill>
                  <a:schemeClr val="accent5"/>
                </a:solidFill>
                <a:latin typeface="Verdana" pitchFamily="34" charset="0"/>
              </a:rPr>
              <a:t>, North West England</a:t>
            </a:r>
          </a:p>
          <a:p>
            <a:pPr>
              <a:lnSpc>
                <a:spcPct val="150000"/>
              </a:lnSpc>
            </a:pPr>
            <a:r>
              <a:rPr lang="en-GB" sz="1600" b="1" dirty="0" smtClean="0">
                <a:solidFill>
                  <a:schemeClr val="accent5"/>
                </a:solidFill>
                <a:latin typeface="Verdana" pitchFamily="34" charset="0"/>
              </a:rPr>
              <a:t>Population</a:t>
            </a:r>
            <a:r>
              <a:rPr lang="en-GB" sz="1600" b="1" dirty="0">
                <a:solidFill>
                  <a:schemeClr val="accent5"/>
                </a:solidFill>
                <a:latin typeface="Verdana" pitchFamily="34" charset="0"/>
              </a:rPr>
              <a:t>:              </a:t>
            </a:r>
            <a:r>
              <a:rPr lang="en-GB" sz="1600" b="1" dirty="0" smtClean="0">
                <a:solidFill>
                  <a:schemeClr val="accent5"/>
                </a:solidFill>
                <a:latin typeface="Verdana" pitchFamily="34" charset="0"/>
              </a:rPr>
              <a:t> </a:t>
            </a:r>
            <a:r>
              <a:rPr lang="en-GB" sz="1600" dirty="0">
                <a:solidFill>
                  <a:schemeClr val="accent5"/>
                </a:solidFill>
                <a:latin typeface="Verdana" pitchFamily="34" charset="0"/>
              </a:rPr>
              <a:t> </a:t>
            </a:r>
            <a:r>
              <a:rPr lang="en-GB" sz="1600" dirty="0" smtClean="0">
                <a:solidFill>
                  <a:schemeClr val="accent5"/>
                </a:solidFill>
                <a:latin typeface="Verdana" pitchFamily="34" charset="0"/>
              </a:rPr>
              <a:t>  466,400</a:t>
            </a:r>
            <a:endParaRPr lang="en-GB" sz="1600" dirty="0">
              <a:solidFill>
                <a:schemeClr val="accent5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b="1" dirty="0" smtClean="0">
                <a:solidFill>
                  <a:schemeClr val="accent5"/>
                </a:solidFill>
                <a:latin typeface="Verdana" pitchFamily="34" charset="0"/>
              </a:rPr>
              <a:t>Student </a:t>
            </a:r>
            <a:r>
              <a:rPr lang="en-GB" sz="1600" b="1" dirty="0">
                <a:solidFill>
                  <a:schemeClr val="accent5"/>
                </a:solidFill>
                <a:latin typeface="Verdana" pitchFamily="34" charset="0"/>
              </a:rPr>
              <a:t>Population:   </a:t>
            </a:r>
            <a:r>
              <a:rPr lang="en-GB" sz="1600" b="1" dirty="0" smtClean="0">
                <a:solidFill>
                  <a:schemeClr val="accent5"/>
                </a:solidFill>
                <a:latin typeface="Verdana" pitchFamily="34" charset="0"/>
              </a:rPr>
              <a:t> </a:t>
            </a:r>
            <a:r>
              <a:rPr lang="en-GB" sz="1600" dirty="0" smtClean="0">
                <a:solidFill>
                  <a:schemeClr val="accent5"/>
                </a:solidFill>
                <a:latin typeface="Verdana" pitchFamily="34" charset="0"/>
              </a:rPr>
              <a:t>54,565</a:t>
            </a:r>
            <a:endParaRPr lang="en-GB" sz="1600" dirty="0">
              <a:solidFill>
                <a:schemeClr val="accent5"/>
              </a:solidFill>
              <a:latin typeface="Verdana" pitchFamily="34" charset="0"/>
            </a:endParaRPr>
          </a:p>
          <a:p>
            <a:endParaRPr lang="en-GB" sz="1600" dirty="0">
              <a:solidFill>
                <a:srgbClr val="660066"/>
              </a:solidFill>
              <a:latin typeface="Verdana" pitchFamily="34" charset="0"/>
            </a:endParaRPr>
          </a:p>
          <a:p>
            <a:endParaRPr lang="en-GB" sz="1400" dirty="0">
              <a:solidFill>
                <a:srgbClr val="8A8A8A"/>
              </a:solidFill>
              <a:latin typeface="Verdana" pitchFamily="34" charset="0"/>
            </a:endParaRPr>
          </a:p>
          <a:p>
            <a:pPr marL="171389" indent="-171389"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latin typeface="Verdana" pitchFamily="34" charset="0"/>
              </a:rPr>
              <a:t>Vibrant city with four universities</a:t>
            </a:r>
          </a:p>
          <a:p>
            <a:pPr marL="171389" indent="-171389">
              <a:buFont typeface="Arial"/>
              <a:buChar char="•"/>
            </a:pPr>
            <a:endParaRPr lang="en-GB" sz="1400" dirty="0">
              <a:solidFill>
                <a:srgbClr val="8A8A8A"/>
              </a:solidFill>
              <a:latin typeface="Verdana" pitchFamily="34" charset="0"/>
            </a:endParaRPr>
          </a:p>
          <a:p>
            <a:pPr marL="171389" indent="-171389"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latin typeface="Verdana" pitchFamily="34" charset="0"/>
              </a:rPr>
              <a:t>European Capital of Culture 2008</a:t>
            </a:r>
          </a:p>
          <a:p>
            <a:pPr marL="171389" indent="-171389">
              <a:buFont typeface="Arial"/>
              <a:buChar char="•"/>
            </a:pPr>
            <a:endParaRPr lang="en-GB" sz="1400" dirty="0">
              <a:solidFill>
                <a:srgbClr val="8A8A8A"/>
              </a:solidFill>
              <a:latin typeface="Verdana" pitchFamily="34" charset="0"/>
            </a:endParaRPr>
          </a:p>
          <a:p>
            <a:pPr marL="171389" indent="-171389"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latin typeface="Verdana" pitchFamily="34" charset="0"/>
              </a:rPr>
              <a:t>World class tourist destination – 30.5m tourists a year</a:t>
            </a:r>
          </a:p>
          <a:p>
            <a:pPr marL="171389" indent="-171389">
              <a:buFont typeface="Arial"/>
              <a:buChar char="•"/>
            </a:pPr>
            <a:endParaRPr lang="en-GB" sz="1400" dirty="0">
              <a:solidFill>
                <a:srgbClr val="8A8A8A"/>
              </a:solidFill>
              <a:latin typeface="Verdana" pitchFamily="34" charset="0"/>
            </a:endParaRPr>
          </a:p>
          <a:p>
            <a:pPr marL="171389" indent="-171389"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latin typeface="Verdana" pitchFamily="34" charset="0"/>
              </a:rPr>
              <a:t>Fantastic shopping, hotels, museums, galleries, theatres, bars and restaurants</a:t>
            </a:r>
          </a:p>
          <a:p>
            <a:pPr marL="171389" indent="-171389">
              <a:buFont typeface="Arial"/>
              <a:buChar char="•"/>
            </a:pPr>
            <a:endParaRPr lang="en-GB" sz="1400" dirty="0">
              <a:solidFill>
                <a:srgbClr val="8A8A8A"/>
              </a:solidFill>
              <a:latin typeface="Verdana" pitchFamily="34" charset="0"/>
            </a:endParaRPr>
          </a:p>
          <a:p>
            <a:pPr marL="171389" indent="-171389"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latin typeface="Verdana" pitchFamily="34" charset="0"/>
              </a:rPr>
              <a:t>Home to legendary musicians and two of the UK’s biggest football teams</a:t>
            </a:r>
          </a:p>
          <a:p>
            <a:pPr marL="171389" indent="-171389">
              <a:buFont typeface="Arial"/>
              <a:buChar char="•"/>
            </a:pPr>
            <a:endParaRPr lang="en-GB" sz="1400" dirty="0">
              <a:solidFill>
                <a:srgbClr val="8A8A8A"/>
              </a:solidFill>
              <a:latin typeface="Verdana" pitchFamily="34" charset="0"/>
            </a:endParaRPr>
          </a:p>
          <a:p>
            <a:pPr marL="171389" indent="-171389"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latin typeface="Verdana" pitchFamily="34" charset="0"/>
              </a:rPr>
              <a:t>12% of the population are students</a:t>
            </a:r>
          </a:p>
          <a:p>
            <a:pPr marL="171389" indent="-171389">
              <a:buFont typeface="Arial"/>
              <a:buChar char="•"/>
            </a:pPr>
            <a:endParaRPr lang="en-GB" sz="1400" dirty="0">
              <a:solidFill>
                <a:srgbClr val="8A8A8A"/>
              </a:solidFill>
              <a:latin typeface="Verdana" pitchFamily="34" charset="0"/>
            </a:endParaRPr>
          </a:p>
          <a:p>
            <a:pPr marL="171389" indent="-171389"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Verdana" pitchFamily="34" charset="0"/>
              </a:rPr>
              <a:t>London- </a:t>
            </a:r>
            <a:r>
              <a:rPr lang="en-GB" sz="1400" dirty="0">
                <a:solidFill>
                  <a:srgbClr val="8A8A8A"/>
                </a:solidFill>
                <a:latin typeface="Verdana" pitchFamily="34" charset="0"/>
              </a:rPr>
              <a:t>2 hours 10 minutes by train, </a:t>
            </a:r>
            <a:endParaRPr lang="en-GB" sz="1400" dirty="0">
              <a:solidFill>
                <a:srgbClr val="8A8A8A"/>
              </a:solidFill>
              <a:latin typeface="Verdana" pitchFamily="34" charset="0"/>
            </a:endParaRPr>
          </a:p>
          <a:p>
            <a:pPr marL="171389" indent="-171389">
              <a:buFont typeface="Arial"/>
              <a:buChar char="•"/>
            </a:pPr>
            <a:endParaRPr lang="en-GB" sz="1400" dirty="0" smtClean="0">
              <a:solidFill>
                <a:srgbClr val="8A8A8A"/>
              </a:solidFill>
              <a:latin typeface="Verdana" pitchFamily="34" charset="0"/>
            </a:endParaRPr>
          </a:p>
          <a:p>
            <a:pPr marL="171389" indent="-171389"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Verdana" pitchFamily="34" charset="0"/>
              </a:rPr>
              <a:t>Manchester- </a:t>
            </a:r>
            <a:r>
              <a:rPr lang="en-GB" sz="1400" dirty="0">
                <a:solidFill>
                  <a:srgbClr val="8A8A8A"/>
                </a:solidFill>
                <a:latin typeface="Verdana" pitchFamily="34" charset="0"/>
              </a:rPr>
              <a:t>47 minutes</a:t>
            </a:r>
            <a:endParaRPr lang="en-GB" sz="1400" dirty="0">
              <a:solidFill>
                <a:srgbClr val="8A8A8A"/>
              </a:solidFill>
            </a:endParaRPr>
          </a:p>
        </p:txBody>
      </p:sp>
      <p:sp>
        <p:nvSpPr>
          <p:cNvPr id="7" name="object 3"/>
          <p:cNvSpPr txBox="1">
            <a:spLocks noGrp="1"/>
          </p:cNvSpPr>
          <p:nvPr>
            <p:ph type="title"/>
          </p:nvPr>
        </p:nvSpPr>
        <p:spPr>
          <a:xfrm>
            <a:off x="420242" y="352425"/>
            <a:ext cx="9862329" cy="777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360"/>
              </a:lnSpc>
            </a:pPr>
            <a:r>
              <a:rPr dirty="0"/>
              <a:t>W</a:t>
            </a:r>
            <a:r>
              <a:rPr spc="-50" dirty="0"/>
              <a:t>h</a:t>
            </a:r>
            <a:r>
              <a:rPr dirty="0"/>
              <a:t>y I</a:t>
            </a:r>
            <a:r>
              <a:rPr spc="-50" dirty="0"/>
              <a:t>nv</a:t>
            </a:r>
            <a:r>
              <a:rPr dirty="0"/>
              <a:t>est</a:t>
            </a:r>
          </a:p>
          <a:p>
            <a:pPr marL="21590">
              <a:lnSpc>
                <a:spcPts val="2640"/>
              </a:lnSpc>
            </a:pPr>
            <a:r>
              <a:rPr sz="2400" dirty="0">
                <a:solidFill>
                  <a:srgbClr val="3FBBCF"/>
                </a:solidFill>
              </a:rPr>
              <a:t>In </a:t>
            </a:r>
            <a:r>
              <a:rPr lang="en-GB" sz="2400" spc="-5" dirty="0" smtClean="0">
                <a:solidFill>
                  <a:srgbClr val="3FBBCF"/>
                </a:solidFill>
              </a:rPr>
              <a:t>Liverpool</a:t>
            </a:r>
            <a:r>
              <a:rPr sz="2400" spc="-5" dirty="0" smtClean="0">
                <a:solidFill>
                  <a:srgbClr val="3FBBCF"/>
                </a:solidFill>
              </a:rPr>
              <a:t>?</a:t>
            </a:r>
            <a:r>
              <a:rPr lang="en-GB" sz="2400" spc="-5" dirty="0" smtClean="0">
                <a:solidFill>
                  <a:srgbClr val="3FBBCF"/>
                </a:solidFill>
              </a:rPr>
              <a:t> </a:t>
            </a:r>
            <a:endParaRPr sz="2400" dirty="0"/>
          </a:p>
        </p:txBody>
      </p:sp>
      <p:sp>
        <p:nvSpPr>
          <p:cNvPr id="8" name="object 4"/>
          <p:cNvSpPr/>
          <p:nvPr/>
        </p:nvSpPr>
        <p:spPr>
          <a:xfrm>
            <a:off x="4707" y="477389"/>
            <a:ext cx="351155" cy="570865"/>
          </a:xfrm>
          <a:custGeom>
            <a:avLst/>
            <a:gdLst/>
            <a:ahLst/>
            <a:cxnLst/>
            <a:rect l="l" t="t" r="r" b="b"/>
            <a:pathLst>
              <a:path w="351155" h="570865">
                <a:moveTo>
                  <a:pt x="0" y="570598"/>
                </a:moveTo>
                <a:lnTo>
                  <a:pt x="351002" y="570598"/>
                </a:lnTo>
                <a:lnTo>
                  <a:pt x="351002" y="0"/>
                </a:lnTo>
                <a:lnTo>
                  <a:pt x="0" y="0"/>
                </a:lnTo>
                <a:lnTo>
                  <a:pt x="0" y="5705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352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670300" y="2837021"/>
            <a:ext cx="3252524" cy="443195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sz="2100" dirty="0">
                <a:solidFill>
                  <a:srgbClr val="3BAE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Liverpool</a:t>
            </a:r>
          </a:p>
          <a:p>
            <a:endParaRPr lang="en-GB" b="1" dirty="0">
              <a:solidFill>
                <a:srgbClr val="00B0F0"/>
              </a:solidFill>
              <a:latin typeface="Verdana" pitchFamily="34" charset="0"/>
            </a:endParaRPr>
          </a:p>
          <a:p>
            <a:pPr marL="195522" indent="-195522">
              <a:buFont typeface="Arial"/>
              <a:buChar char="•"/>
            </a:pPr>
            <a:r>
              <a:rPr lang="en-GB" sz="1600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18,295 students from more than 100 countries</a:t>
            </a:r>
          </a:p>
          <a:p>
            <a:pPr marL="195522" indent="-195522">
              <a:buFont typeface="Arial"/>
              <a:buChar char="•"/>
            </a:pPr>
            <a:endParaRPr lang="en-GB" sz="1600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5522" indent="-195522">
              <a:buFont typeface="Arial"/>
              <a:buChar char="•"/>
            </a:pPr>
            <a:r>
              <a:rPr lang="en-GB" sz="1600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Pre-eminent research-based university with over 400 programmes spanning 54 subject Areas</a:t>
            </a:r>
          </a:p>
          <a:p>
            <a:pPr marL="195522" indent="-195522">
              <a:buFont typeface="Arial"/>
              <a:buChar char="•"/>
            </a:pPr>
            <a:endParaRPr lang="en-GB" sz="1600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5522" indent="-195522">
              <a:buFont typeface="Arial"/>
              <a:buChar char="•"/>
            </a:pPr>
            <a:r>
              <a:rPr lang="en-GB" sz="1600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13.4% of students are from overseas</a:t>
            </a:r>
          </a:p>
          <a:p>
            <a:pPr marL="195522" indent="-195522">
              <a:buFont typeface="Arial"/>
              <a:buChar char="•"/>
            </a:pPr>
            <a:endParaRPr lang="en-GB" sz="1600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5522" indent="-195522">
              <a:buFont typeface="Arial"/>
              <a:buChar char="•"/>
            </a:pPr>
            <a:r>
              <a:rPr lang="en-GB" sz="1600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campus in the city centre</a:t>
            </a:r>
          </a:p>
          <a:p>
            <a:endParaRPr lang="en-GB" sz="1600" dirty="0">
              <a:latin typeface="Verdana" pitchFamily="34" charset="0"/>
            </a:endParaRPr>
          </a:p>
          <a:p>
            <a:endParaRPr lang="en-GB" sz="1400" dirty="0">
              <a:latin typeface="Verdan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2443" y="2075021"/>
            <a:ext cx="10693400" cy="53857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sz="2900" dirty="0">
                <a:solidFill>
                  <a:srgbClr val="8A8A8A"/>
                </a:solidFill>
                <a:latin typeface="Arial"/>
                <a:cs typeface="Arial"/>
              </a:rPr>
              <a:t>Liverpool Universities</a:t>
            </a:r>
          </a:p>
        </p:txBody>
      </p:sp>
      <p:sp>
        <p:nvSpPr>
          <p:cNvPr id="13" name="object 4"/>
          <p:cNvSpPr/>
          <p:nvPr/>
        </p:nvSpPr>
        <p:spPr>
          <a:xfrm>
            <a:off x="31142" y="2298535"/>
            <a:ext cx="241301" cy="276999"/>
          </a:xfrm>
          <a:custGeom>
            <a:avLst/>
            <a:gdLst/>
            <a:ahLst/>
            <a:cxnLst/>
            <a:rect l="l" t="t" r="r" b="b"/>
            <a:pathLst>
              <a:path w="351155" h="570865">
                <a:moveTo>
                  <a:pt x="0" y="570598"/>
                </a:moveTo>
                <a:lnTo>
                  <a:pt x="351002" y="570598"/>
                </a:lnTo>
                <a:lnTo>
                  <a:pt x="351002" y="0"/>
                </a:lnTo>
                <a:lnTo>
                  <a:pt x="0" y="0"/>
                </a:lnTo>
                <a:lnTo>
                  <a:pt x="0" y="5705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7120" y="-28575"/>
            <a:ext cx="307628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900" y="-28575"/>
            <a:ext cx="2722260" cy="1981200"/>
          </a:xfrm>
          <a:prstGeom prst="rect">
            <a:avLst/>
          </a:prstGeom>
        </p:spPr>
      </p:pic>
      <p:pic>
        <p:nvPicPr>
          <p:cNvPr id="16" name="Picture 15" descr="Liverpool Uni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-28575"/>
            <a:ext cx="2895600" cy="1981200"/>
          </a:xfrm>
          <a:prstGeom prst="rect">
            <a:avLst/>
          </a:prstGeom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00531" y="-28575"/>
            <a:ext cx="319315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93424" y="2837021"/>
            <a:ext cx="3376876" cy="467820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sz="2100" dirty="0">
                <a:solidFill>
                  <a:srgbClr val="3BAE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Liverpool John </a:t>
            </a:r>
            <a:r>
              <a:rPr lang="en-GB" sz="2100" dirty="0" err="1" smtClean="0">
                <a:solidFill>
                  <a:srgbClr val="3BAE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Moores</a:t>
            </a:r>
            <a:r>
              <a:rPr lang="en-GB" sz="2100" dirty="0" smtClean="0">
                <a:solidFill>
                  <a:srgbClr val="3BAE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>
                <a:solidFill>
                  <a:srgbClr val="3BAE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</a:p>
          <a:p>
            <a:pPr marL="177738" indent="-95218">
              <a:buFont typeface="Arial" pitchFamily="34" charset="0"/>
              <a:buChar char="•"/>
            </a:pPr>
            <a:endParaRPr lang="en-GB" sz="900" dirty="0">
              <a:latin typeface="Verdana" pitchFamily="34" charset="0"/>
            </a:endParaRPr>
          </a:p>
          <a:p>
            <a:pPr marL="177738" indent="-95218">
              <a:buFont typeface="Arial" pitchFamily="34" charset="0"/>
              <a:buChar char="•"/>
            </a:pPr>
            <a:endParaRPr lang="en-GB" sz="900" dirty="0">
              <a:latin typeface="Verdana" pitchFamily="34" charset="0"/>
            </a:endParaRPr>
          </a:p>
          <a:p>
            <a:pPr marL="171389" indent="-171389">
              <a:buFont typeface="Arial"/>
              <a:buChar char="•"/>
            </a:pPr>
            <a:r>
              <a:rPr lang="en-GB" sz="1600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Britain’s biggest universities - over 18,910 students</a:t>
            </a:r>
          </a:p>
          <a:p>
            <a:pPr lvl="0"/>
            <a:endParaRPr lang="en-GB" sz="1600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GB" sz="1600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Divided into six faculties</a:t>
            </a:r>
          </a:p>
          <a:p>
            <a:pPr lvl="0"/>
            <a:endParaRPr lang="en-GB" sz="1600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389" indent="-171389">
              <a:buFont typeface="Arial"/>
              <a:buChar char="•"/>
            </a:pPr>
            <a:r>
              <a:rPr lang="en-GB" sz="1600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 of multimedia teaching and has one of the UK’s most well-equipped media centres.</a:t>
            </a:r>
          </a:p>
          <a:p>
            <a:pPr lvl="0"/>
            <a:endParaRPr lang="en-GB" sz="1600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GB" sz="1600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9.8% of students are from </a:t>
            </a:r>
          </a:p>
          <a:p>
            <a:pPr lvl="0"/>
            <a:r>
              <a:rPr lang="en-GB" sz="1600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overseas</a:t>
            </a:r>
          </a:p>
          <a:p>
            <a:pPr lvl="0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6900" y="2837021"/>
            <a:ext cx="3376875" cy="4204869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sz="2100" dirty="0">
                <a:solidFill>
                  <a:srgbClr val="3BAE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Liverpool Hope University</a:t>
            </a:r>
          </a:p>
          <a:p>
            <a:pPr marL="82522"/>
            <a:endParaRPr lang="en-GB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522"/>
            <a:endParaRPr lang="en-GB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GB" sz="1600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5,700 students </a:t>
            </a:r>
          </a:p>
          <a:p>
            <a:pPr lvl="0"/>
            <a:endParaRPr lang="en-GB" sz="1600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GB" sz="1600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campus locations. 0.5 miles </a:t>
            </a:r>
            <a:r>
              <a:rPr lang="en-GB" sz="1600" dirty="0" smtClean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pPr lvl="0"/>
            <a:r>
              <a:rPr lang="en-GB" sz="1600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GB" sz="1600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miles from city centre.</a:t>
            </a:r>
          </a:p>
          <a:p>
            <a:pPr lvl="0">
              <a:buFont typeface="Arial" pitchFamily="34" charset="0"/>
              <a:buChar char="•"/>
            </a:pPr>
            <a:endParaRPr lang="en-GB" sz="1600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GB" sz="1600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Attracts students from some 65   </a:t>
            </a:r>
          </a:p>
          <a:p>
            <a:pPr lvl="0"/>
            <a:r>
              <a:rPr lang="en-GB" sz="1600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countries worldwide</a:t>
            </a:r>
          </a:p>
          <a:p>
            <a:pPr lvl="0"/>
            <a:endParaRPr lang="en-GB" sz="1600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GB" sz="1600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4% of students are from overseas</a:t>
            </a:r>
          </a:p>
          <a:p>
            <a:pPr lvl="0">
              <a:buFont typeface="Arial" pitchFamily="34" charset="0"/>
              <a:buChar char="•"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itchFamily="34" charset="0"/>
              <a:buChar char="•"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3700" y="2867028"/>
            <a:ext cx="10299700" cy="176968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marL="285649" indent="-285649">
              <a:lnSpc>
                <a:spcPct val="130000"/>
              </a:lnSpc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50,000 </a:t>
            </a: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full time students living in Liverpool </a:t>
            </a:r>
          </a:p>
          <a:p>
            <a:pPr marL="285649" indent="-285649">
              <a:lnSpc>
                <a:spcPct val="130000"/>
              </a:lnSpc>
              <a:buFont typeface="Arial"/>
              <a:buChar char="•"/>
            </a:pPr>
            <a:endParaRPr lang="en-GB" sz="1400" dirty="0">
              <a:solidFill>
                <a:srgbClr val="8A8A8A"/>
              </a:solidFill>
              <a:latin typeface="Arial"/>
              <a:cs typeface="Arial"/>
            </a:endParaRPr>
          </a:p>
          <a:p>
            <a:pPr marL="285649" indent="-285649">
              <a:lnSpc>
                <a:spcPct val="130000"/>
              </a:lnSpc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Currently only 9,171 student rooms available</a:t>
            </a:r>
          </a:p>
          <a:p>
            <a:pPr marL="285649" indent="-285649">
              <a:lnSpc>
                <a:spcPct val="130000"/>
              </a:lnSpc>
              <a:buFont typeface="Arial"/>
              <a:buChar char="•"/>
            </a:pPr>
            <a:endParaRPr lang="en-GB" sz="1400" dirty="0">
              <a:solidFill>
                <a:srgbClr val="8A8A8A"/>
              </a:solidFill>
              <a:latin typeface="Arial"/>
              <a:cs typeface="Arial"/>
            </a:endParaRPr>
          </a:p>
          <a:p>
            <a:pPr marL="285649" indent="-285649">
              <a:lnSpc>
                <a:spcPct val="130000"/>
              </a:lnSpc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Universities in </a:t>
            </a: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Liverpool </a:t>
            </a: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can only supply accommodation for 21 %  students</a:t>
            </a:r>
          </a:p>
          <a:p>
            <a:endParaRPr lang="en-US" dirty="0"/>
          </a:p>
        </p:txBody>
      </p:sp>
      <p:sp>
        <p:nvSpPr>
          <p:cNvPr id="8" name="object 3"/>
          <p:cNvSpPr txBox="1">
            <a:spLocks/>
          </p:cNvSpPr>
          <p:nvPr/>
        </p:nvSpPr>
        <p:spPr>
          <a:xfrm>
            <a:off x="469901" y="2028825"/>
            <a:ext cx="9862328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696">
              <a:lnSpc>
                <a:spcPts val="3360"/>
              </a:lnSpc>
            </a:pPr>
            <a:r>
              <a:rPr lang="en-US" sz="3200" dirty="0">
                <a:solidFill>
                  <a:srgbClr val="8A8A8A"/>
                </a:solidFill>
                <a:latin typeface="Arial"/>
                <a:cs typeface="Arial"/>
              </a:rPr>
              <a:t>Student Accommodation </a:t>
            </a:r>
          </a:p>
          <a:p>
            <a:pPr marL="21582">
              <a:lnSpc>
                <a:spcPts val="2640"/>
              </a:lnSpc>
            </a:pPr>
            <a:r>
              <a:rPr lang="en-US" sz="2400" dirty="0">
                <a:solidFill>
                  <a:srgbClr val="3FBBCF"/>
                </a:solidFill>
                <a:latin typeface="Arial"/>
                <a:cs typeface="Arial"/>
              </a:rPr>
              <a:t>In </a:t>
            </a:r>
            <a:r>
              <a:rPr lang="en-US" sz="2400" spc="-5" dirty="0">
                <a:solidFill>
                  <a:srgbClr val="3FBBCF"/>
                </a:solidFill>
                <a:latin typeface="Arial"/>
                <a:cs typeface="Arial"/>
              </a:rPr>
              <a:t>Liverpool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9" name="object 4"/>
          <p:cNvSpPr/>
          <p:nvPr/>
        </p:nvSpPr>
        <p:spPr>
          <a:xfrm>
            <a:off x="0" y="2105025"/>
            <a:ext cx="351155" cy="276999"/>
          </a:xfrm>
          <a:custGeom>
            <a:avLst/>
            <a:gdLst/>
            <a:ahLst/>
            <a:cxnLst/>
            <a:rect l="l" t="t" r="r" b="b"/>
            <a:pathLst>
              <a:path w="351155" h="570865">
                <a:moveTo>
                  <a:pt x="0" y="570598"/>
                </a:moveTo>
                <a:lnTo>
                  <a:pt x="351002" y="570598"/>
                </a:lnTo>
                <a:lnTo>
                  <a:pt x="351002" y="0"/>
                </a:lnTo>
                <a:lnTo>
                  <a:pt x="0" y="0"/>
                </a:lnTo>
                <a:lnTo>
                  <a:pt x="0" y="5705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839667"/>
              </p:ext>
            </p:extLst>
          </p:nvPr>
        </p:nvGraphicFramePr>
        <p:xfrm>
          <a:off x="1079500" y="4543425"/>
          <a:ext cx="8382000" cy="266716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819400"/>
                <a:gridCol w="1905000"/>
                <a:gridCol w="1981200"/>
                <a:gridCol w="1676400"/>
              </a:tblGrid>
              <a:tr h="646049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Institution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solidFill>
                      <a:srgbClr val="3BAE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Total Number of Full</a:t>
                      </a:r>
                      <a:r>
                        <a:rPr lang="en-US" sz="1200" baseline="0" dirty="0" smtClean="0"/>
                        <a:t> Time Students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solidFill>
                      <a:srgbClr val="3BAE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University Accommodation (bed spaces)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solidFill>
                      <a:srgbClr val="3BAE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% of bed spaces to F/T Students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solidFill>
                      <a:srgbClr val="3BAEC2"/>
                    </a:solidFill>
                  </a:tcPr>
                </a:tc>
              </a:tr>
              <a:tr h="38392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University of Liverpool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18,295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4,441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24.30%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</a:tr>
              <a:tr h="408166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Liverpool John </a:t>
                      </a:r>
                      <a:r>
                        <a:rPr lang="en-US" sz="1200" dirty="0" err="1" smtClean="0"/>
                        <a:t>Moores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smtClean="0"/>
                        <a:t>University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18,910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3,500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18.50%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</a:tr>
              <a:tr h="38392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Liverpool Hope University</a:t>
                      </a:r>
                      <a:r>
                        <a:rPr lang="en-US" sz="1200" baseline="0" dirty="0" smtClean="0"/>
                        <a:t> College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5,700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1,230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21.60%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</a:tr>
              <a:tr h="461179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The Liverpool Institute</a:t>
                      </a:r>
                      <a:r>
                        <a:rPr lang="en-US" sz="1200" baseline="0" dirty="0" smtClean="0"/>
                        <a:t> for Performing Arts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705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0.00%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</a:tr>
              <a:tr h="38392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Total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solidFill>
                      <a:srgbClr val="3BAE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43,610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solidFill>
                      <a:srgbClr val="3BAE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9,171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solidFill>
                      <a:srgbClr val="3BAE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21.00%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solidFill>
                      <a:srgbClr val="3BAEC2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258" y="0"/>
            <a:ext cx="2772142" cy="18288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6112" y="0"/>
            <a:ext cx="3267838" cy="18288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577" y="0"/>
            <a:ext cx="3004458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665" y="-1"/>
            <a:ext cx="2784868" cy="18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4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634"/>
            <a:ext cx="10693400" cy="7550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quadran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300" y="4924425"/>
            <a:ext cx="2319908" cy="251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6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7263089" y="2177158"/>
            <a:ext cx="439420" cy="276999"/>
          </a:xfrm>
          <a:custGeom>
            <a:avLst/>
            <a:gdLst/>
            <a:ahLst/>
            <a:cxnLst/>
            <a:rect l="l" t="t" r="r" b="b"/>
            <a:pathLst>
              <a:path w="439420" h="509269">
                <a:moveTo>
                  <a:pt x="439191" y="0"/>
                </a:moveTo>
                <a:lnTo>
                  <a:pt x="0" y="0"/>
                </a:lnTo>
                <a:lnTo>
                  <a:pt x="57594" y="68224"/>
                </a:lnTo>
                <a:lnTo>
                  <a:pt x="205193" y="509143"/>
                </a:lnTo>
                <a:lnTo>
                  <a:pt x="4391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63089" y="2177158"/>
            <a:ext cx="439420" cy="276999"/>
          </a:xfrm>
          <a:custGeom>
            <a:avLst/>
            <a:gdLst/>
            <a:ahLst/>
            <a:cxnLst/>
            <a:rect l="l" t="t" r="r" b="b"/>
            <a:pathLst>
              <a:path w="439420" h="509269">
                <a:moveTo>
                  <a:pt x="57594" y="68224"/>
                </a:moveTo>
                <a:lnTo>
                  <a:pt x="205193" y="509143"/>
                </a:lnTo>
                <a:lnTo>
                  <a:pt x="439191" y="0"/>
                </a:lnTo>
                <a:lnTo>
                  <a:pt x="0" y="0"/>
                </a:lnTo>
                <a:lnTo>
                  <a:pt x="57594" y="68224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0693400" cy="651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2"/>
          <p:cNvSpPr txBox="1">
            <a:spLocks/>
          </p:cNvSpPr>
          <p:nvPr/>
        </p:nvSpPr>
        <p:spPr>
          <a:xfrm>
            <a:off x="452724" y="6744295"/>
            <a:ext cx="9862328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000">
                <a:solidFill>
                  <a:srgbClr val="8A8A8A"/>
                </a:solidFill>
                <a:latin typeface="Gill Sans Light"/>
                <a:ea typeface="+mj-ea"/>
                <a:cs typeface="Gill Sans Light"/>
              </a:defRPr>
            </a:lvl1pPr>
          </a:lstStyle>
          <a:p>
            <a:r>
              <a:rPr lang="en-GB" dirty="0" smtClean="0">
                <a:latin typeface="Arial"/>
                <a:cs typeface="Arial"/>
              </a:rPr>
              <a:t>The Quadrant</a:t>
            </a:r>
          </a:p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5367" y="6835872"/>
            <a:ext cx="372991" cy="276999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09260" y="352425"/>
            <a:ext cx="7557718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8500" y="4238625"/>
            <a:ext cx="1600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984500" cy="1114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bject 5"/>
          <p:cNvSpPr txBox="1"/>
          <p:nvPr/>
        </p:nvSpPr>
        <p:spPr>
          <a:xfrm>
            <a:off x="393700" y="200025"/>
            <a:ext cx="3033200" cy="766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325"/>
              </a:lnSpc>
            </a:pPr>
            <a:r>
              <a:rPr lang="en-GB" sz="2800" spc="-5" dirty="0" smtClean="0">
                <a:solidFill>
                  <a:srgbClr val="8A8A8A"/>
                </a:solidFill>
                <a:latin typeface="Arial"/>
                <a:cs typeface="Arial"/>
              </a:rPr>
              <a:t>Liverpool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ts val="2605"/>
              </a:lnSpc>
            </a:pPr>
            <a:r>
              <a:rPr sz="2000" dirty="0">
                <a:solidFill>
                  <a:srgbClr val="3FBBCF"/>
                </a:solidFill>
                <a:latin typeface="Arial"/>
                <a:cs typeface="Arial"/>
              </a:rPr>
              <a:t>No</a:t>
            </a:r>
            <a:r>
              <a:rPr sz="2000" spc="190" dirty="0">
                <a:solidFill>
                  <a:srgbClr val="3FBBCF"/>
                </a:solidFill>
                <a:latin typeface="Arial"/>
                <a:cs typeface="Arial"/>
              </a:rPr>
              <a:t>r</a:t>
            </a:r>
            <a:r>
              <a:rPr sz="2000" dirty="0">
                <a:solidFill>
                  <a:srgbClr val="3FBBCF"/>
                </a:solidFill>
                <a:latin typeface="Arial"/>
                <a:cs typeface="Arial"/>
              </a:rPr>
              <a:t>th </a:t>
            </a:r>
            <a:r>
              <a:rPr sz="2000" spc="-5" dirty="0">
                <a:solidFill>
                  <a:srgbClr val="3FBBCF"/>
                </a:solidFill>
                <a:latin typeface="Arial"/>
                <a:cs typeface="Arial"/>
              </a:rPr>
              <a:t>England</a:t>
            </a:r>
            <a:r>
              <a:rPr sz="2000" dirty="0">
                <a:solidFill>
                  <a:srgbClr val="3FBBCF"/>
                </a:solidFill>
                <a:latin typeface="Arial"/>
                <a:cs typeface="Arial"/>
              </a:rPr>
              <a:t>,</a:t>
            </a:r>
            <a:r>
              <a:rPr sz="2000" spc="-190" dirty="0">
                <a:solidFill>
                  <a:srgbClr val="3FBBC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FBBCF"/>
                </a:solidFill>
                <a:latin typeface="Arial"/>
                <a:cs typeface="Arial"/>
              </a:rPr>
              <a:t>UK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8"/>
          <p:cNvSpPr/>
          <p:nvPr/>
        </p:nvSpPr>
        <p:spPr>
          <a:xfrm>
            <a:off x="-15108" y="276225"/>
            <a:ext cx="351155" cy="576580"/>
          </a:xfrm>
          <a:custGeom>
            <a:avLst/>
            <a:gdLst/>
            <a:ahLst/>
            <a:cxnLst/>
            <a:rect l="l" t="t" r="r" b="b"/>
            <a:pathLst>
              <a:path w="351155" h="576580">
                <a:moveTo>
                  <a:pt x="0" y="575995"/>
                </a:moveTo>
                <a:lnTo>
                  <a:pt x="351002" y="575995"/>
                </a:lnTo>
                <a:lnTo>
                  <a:pt x="351002" y="0"/>
                </a:lnTo>
                <a:lnTo>
                  <a:pt x="0" y="0"/>
                </a:lnTo>
                <a:lnTo>
                  <a:pt x="0" y="575995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7" name="Picture 6" descr="Screen Shot 2014-03-14 at 11.43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" y="1190625"/>
            <a:ext cx="3049377" cy="349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3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746500" cy="75628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5537" y="154949"/>
            <a:ext cx="9862328" cy="531615"/>
          </a:xfrm>
          <a:prstGeom prst="rect">
            <a:avLst/>
          </a:prstGeom>
        </p:spPr>
        <p:txBody>
          <a:bodyPr vert="horz" wrap="square" lIns="0" tIns="69274" rIns="0" bIns="0" rtlCol="0">
            <a:spAutoFit/>
          </a:bodyPr>
          <a:lstStyle/>
          <a:p>
            <a:pPr marL="12696"/>
            <a:r>
              <a:rPr spc="-5" dirty="0"/>
              <a:t>Th</a:t>
            </a:r>
            <a:r>
              <a:rPr dirty="0"/>
              <a:t>e </a:t>
            </a:r>
            <a:r>
              <a:rPr spc="-5" dirty="0"/>
              <a:t>Oppo</a:t>
            </a:r>
            <a:r>
              <a:rPr spc="240" dirty="0"/>
              <a:t>r</a:t>
            </a:r>
            <a:r>
              <a:rPr dirty="0"/>
              <a:t>tunity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676401" y="7128114"/>
            <a:ext cx="1889503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/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Exte</a:t>
            </a:r>
            <a:r>
              <a:rPr sz="1600" spc="4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 Building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323510"/>
            <a:ext cx="243204" cy="276999"/>
          </a:xfrm>
          <a:custGeom>
            <a:avLst/>
            <a:gdLst/>
            <a:ahLst/>
            <a:cxnLst/>
            <a:rect l="l" t="t" r="r" b="b"/>
            <a:pathLst>
              <a:path w="243204" h="270509">
                <a:moveTo>
                  <a:pt x="0" y="270509"/>
                </a:moveTo>
                <a:lnTo>
                  <a:pt x="243001" y="270509"/>
                </a:lnTo>
                <a:lnTo>
                  <a:pt x="243001" y="0"/>
                </a:lnTo>
                <a:lnTo>
                  <a:pt x="0" y="0"/>
                </a:lnTo>
                <a:lnTo>
                  <a:pt x="0" y="270509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203200" y="914928"/>
            <a:ext cx="3810000" cy="3096200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>
              <a:lnSpc>
                <a:spcPct val="80000"/>
              </a:lnSpc>
            </a:pPr>
            <a:endParaRPr lang="en-GB" sz="1600" dirty="0">
              <a:solidFill>
                <a:srgbClr val="8A8A8A"/>
              </a:solidFill>
              <a:latin typeface="Arial"/>
              <a:cs typeface="Arial"/>
            </a:endParaRPr>
          </a:p>
          <a:p>
            <a:pPr>
              <a:lnSpc>
                <a:spcPct val="80000"/>
              </a:lnSpc>
            </a:pPr>
            <a:endParaRPr lang="en-GB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Units over 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floors</a:t>
            </a:r>
          </a:p>
          <a:p>
            <a:pPr>
              <a:lnSpc>
                <a:spcPct val="80000"/>
              </a:lnSpc>
            </a:pPr>
            <a:endParaRPr lang="en-GB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En-suite rooms </a:t>
            </a:r>
          </a:p>
          <a:p>
            <a:pPr>
              <a:lnSpc>
                <a:spcPct val="80000"/>
              </a:lnSpc>
            </a:pPr>
            <a:endParaRPr lang="en-GB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 Studio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rooms with kitchenette</a:t>
            </a:r>
          </a:p>
          <a:p>
            <a:pPr>
              <a:lnSpc>
                <a:spcPct val="80000"/>
              </a:lnSpc>
            </a:pPr>
            <a:endParaRPr lang="en-GB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Clusters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8-11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shared communal</a:t>
            </a:r>
          </a:p>
          <a:p>
            <a:pPr>
              <a:lnSpc>
                <a:spcPct val="80000"/>
              </a:lnSpc>
            </a:pP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kitchen, dining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and lounge</a:t>
            </a:r>
          </a:p>
          <a:p>
            <a:pPr>
              <a:lnSpc>
                <a:spcPct val="80000"/>
              </a:lnSpc>
            </a:pPr>
            <a:endParaRPr lang="en-GB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City centre location</a:t>
            </a:r>
          </a:p>
          <a:p>
            <a:pPr>
              <a:lnSpc>
                <a:spcPct val="80000"/>
              </a:lnSpc>
            </a:pPr>
            <a:endParaRPr lang="en-GB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universities within 10 minute walk</a:t>
            </a:r>
          </a:p>
          <a:p>
            <a:endParaRPr lang="en-GB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79500" y="4695825"/>
            <a:ext cx="2057400" cy="2057401"/>
          </a:xfrm>
          <a:prstGeom prst="ellipse">
            <a:avLst/>
          </a:prstGeom>
          <a:solidFill>
            <a:srgbClr val="4BACC6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2076" y="5093599"/>
            <a:ext cx="2232248" cy="126185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Annual Income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from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/>
                <a:cs typeface="Arial"/>
              </a:rPr>
              <a:t>£5,220</a:t>
            </a:r>
            <a:endParaRPr lang="en-US"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5907" y="0"/>
            <a:ext cx="6175502" cy="75628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3350" y="-16384"/>
            <a:ext cx="6288558" cy="7579234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345785" y="125245"/>
            <a:ext cx="2562515" cy="750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54"/>
              </a:lnSpc>
            </a:pPr>
            <a:r>
              <a:rPr sz="3000" spc="10" dirty="0">
                <a:solidFill>
                  <a:srgbClr val="8A8A8A"/>
                </a:solidFill>
                <a:latin typeface="Arial"/>
                <a:cs typeface="Arial"/>
              </a:rPr>
              <a:t>Specifications</a:t>
            </a:r>
            <a:endParaRPr sz="3000" dirty="0">
              <a:latin typeface="Arial"/>
              <a:cs typeface="Arial"/>
            </a:endParaRPr>
          </a:p>
          <a:p>
            <a:pPr marL="12700">
              <a:lnSpc>
                <a:spcPts val="2535"/>
              </a:lnSpc>
            </a:pPr>
            <a:r>
              <a:rPr lang="en-GB" sz="2400" spc="-5" dirty="0" smtClean="0">
                <a:solidFill>
                  <a:srgbClr val="4BACC6"/>
                </a:solidFill>
                <a:latin typeface="Arial"/>
                <a:cs typeface="Arial"/>
              </a:rPr>
              <a:t>En-suite bedroom</a:t>
            </a:r>
            <a:endParaRPr sz="2400" dirty="0">
              <a:solidFill>
                <a:srgbClr val="4BACC6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32206"/>
            <a:ext cx="281305" cy="276999"/>
          </a:xfrm>
          <a:custGeom>
            <a:avLst/>
            <a:gdLst/>
            <a:ahLst/>
            <a:cxnLst/>
            <a:rect l="l" t="t" r="r" b="b"/>
            <a:pathLst>
              <a:path w="281305" h="570865">
                <a:moveTo>
                  <a:pt x="0" y="570598"/>
                </a:moveTo>
                <a:lnTo>
                  <a:pt x="281241" y="570598"/>
                </a:lnTo>
                <a:lnTo>
                  <a:pt x="281241" y="0"/>
                </a:lnTo>
                <a:lnTo>
                  <a:pt x="0" y="0"/>
                </a:lnTo>
                <a:lnTo>
                  <a:pt x="0" y="570598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schemeClr val="accent5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595635" y="6281623"/>
            <a:ext cx="96367" cy="69916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41300" y="962025"/>
            <a:ext cx="3505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1600" dirty="0">
                <a:solidFill>
                  <a:schemeClr val="accent5"/>
                </a:solidFill>
                <a:latin typeface="Arial"/>
                <a:cs typeface="Arial"/>
              </a:rPr>
              <a:t>Sizes range from 13m2-18.8m2</a:t>
            </a: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Arranged </a:t>
            </a:r>
            <a:r>
              <a:rPr lang="en-GB" sz="1600" dirty="0">
                <a:solidFill>
                  <a:srgbClr val="8A8A8A"/>
                </a:solidFill>
                <a:latin typeface="Arial"/>
                <a:cs typeface="Arial"/>
              </a:rPr>
              <a:t>in </a:t>
            </a: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apartments of 8 to 11</a:t>
            </a:r>
            <a:endParaRPr lang="en-GB" sz="1600" dirty="0">
              <a:solidFill>
                <a:srgbClr val="8A8A8A"/>
              </a:solidFill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Fully </a:t>
            </a:r>
            <a:r>
              <a:rPr lang="en-GB" sz="1600" dirty="0">
                <a:solidFill>
                  <a:srgbClr val="8A8A8A"/>
                </a:solidFill>
                <a:latin typeface="Arial"/>
                <a:cs typeface="Arial"/>
              </a:rPr>
              <a:t>Furnished</a:t>
            </a: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Small </a:t>
            </a:r>
            <a:r>
              <a:rPr lang="en-GB" sz="1600" dirty="0">
                <a:solidFill>
                  <a:srgbClr val="8A8A8A"/>
                </a:solidFill>
                <a:latin typeface="Arial"/>
                <a:cs typeface="Arial"/>
              </a:rPr>
              <a:t>double bed (4ft wide)</a:t>
            </a: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Fitted </a:t>
            </a:r>
            <a:r>
              <a:rPr lang="en-GB" sz="1600" dirty="0">
                <a:solidFill>
                  <a:srgbClr val="8A8A8A"/>
                </a:solidFill>
                <a:latin typeface="Arial"/>
                <a:cs typeface="Arial"/>
              </a:rPr>
              <a:t>wardrobes</a:t>
            </a: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Workstation </a:t>
            </a:r>
            <a:r>
              <a:rPr lang="en-GB" sz="1600" dirty="0">
                <a:solidFill>
                  <a:srgbClr val="8A8A8A"/>
                </a:solidFill>
                <a:latin typeface="Arial"/>
                <a:cs typeface="Arial"/>
              </a:rPr>
              <a:t>with study chair</a:t>
            </a: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En</a:t>
            </a:r>
            <a:r>
              <a:rPr lang="en-GB" sz="1600" dirty="0">
                <a:solidFill>
                  <a:srgbClr val="8A8A8A"/>
                </a:solidFill>
                <a:latin typeface="Arial"/>
                <a:cs typeface="Arial"/>
              </a:rPr>
              <a:t>-suite </a:t>
            </a: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with </a:t>
            </a:r>
            <a:r>
              <a:rPr lang="en-GB" sz="1600" dirty="0">
                <a:solidFill>
                  <a:srgbClr val="8A8A8A"/>
                </a:solidFill>
                <a:latin typeface="Arial"/>
                <a:cs typeface="Arial"/>
              </a:rPr>
              <a:t>shower cubicle, vanity sink unit and toilet</a:t>
            </a: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Carpet</a:t>
            </a:r>
            <a:r>
              <a:rPr lang="en-GB" sz="1600" dirty="0">
                <a:solidFill>
                  <a:srgbClr val="8A8A8A"/>
                </a:solidFill>
                <a:latin typeface="Arial"/>
                <a:cs typeface="Arial"/>
              </a:rPr>
              <a:t>, </a:t>
            </a: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blinds, light </a:t>
            </a:r>
            <a:r>
              <a:rPr lang="en-GB" sz="1600" dirty="0">
                <a:solidFill>
                  <a:srgbClr val="8A8A8A"/>
                </a:solidFill>
                <a:latin typeface="Arial"/>
                <a:cs typeface="Arial"/>
              </a:rPr>
              <a:t>fittings </a:t>
            </a: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and personal safe</a:t>
            </a:r>
            <a:endParaRPr lang="en-GB" sz="1600" dirty="0">
              <a:solidFill>
                <a:srgbClr val="8A8A8A"/>
              </a:solidFill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Internet </a:t>
            </a:r>
            <a:r>
              <a:rPr lang="en-GB" sz="1600" dirty="0">
                <a:solidFill>
                  <a:srgbClr val="8A8A8A"/>
                </a:solidFill>
                <a:latin typeface="Arial"/>
                <a:cs typeface="Arial"/>
              </a:rPr>
              <a:t>with hi speed Wi-</a:t>
            </a: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Fi</a:t>
            </a:r>
            <a:endParaRPr lang="en-GB" sz="1600" dirty="0">
              <a:solidFill>
                <a:srgbClr val="8A8A8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414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4557" y="0"/>
            <a:ext cx="6688843" cy="7562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5500" y="287244"/>
            <a:ext cx="2701400" cy="760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">
              <a:lnSpc>
                <a:spcPts val="3290"/>
              </a:lnSpc>
            </a:pPr>
            <a:r>
              <a:rPr sz="3000" spc="10" dirty="0">
                <a:solidFill>
                  <a:srgbClr val="8A8A8A"/>
                </a:solidFill>
                <a:latin typeface="Arial"/>
                <a:cs typeface="Arial"/>
              </a:rPr>
              <a:t>Specifications</a:t>
            </a:r>
            <a:endParaRPr sz="3000" dirty="0">
              <a:latin typeface="Arial"/>
              <a:cs typeface="Arial"/>
            </a:endParaRPr>
          </a:p>
          <a:p>
            <a:pPr marL="12700">
              <a:lnSpc>
                <a:spcPts val="2570"/>
              </a:lnSpc>
            </a:pPr>
            <a:r>
              <a:rPr sz="2400" dirty="0">
                <a:solidFill>
                  <a:srgbClr val="4BACC6"/>
                </a:solidFill>
                <a:latin typeface="Arial"/>
                <a:cs typeface="Arial"/>
              </a:rPr>
              <a:t>Com</a:t>
            </a:r>
            <a:r>
              <a:rPr sz="2400" spc="-40" dirty="0">
                <a:solidFill>
                  <a:srgbClr val="4BACC6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4BACC6"/>
                </a:solidFill>
                <a:latin typeface="Arial"/>
                <a:cs typeface="Arial"/>
              </a:rPr>
              <a:t>una</a:t>
            </a:r>
            <a:r>
              <a:rPr sz="2400" dirty="0">
                <a:solidFill>
                  <a:srgbClr val="4BACC6"/>
                </a:solidFill>
                <a:latin typeface="Arial"/>
                <a:cs typeface="Arial"/>
              </a:rPr>
              <a:t>l</a:t>
            </a:r>
            <a:r>
              <a:rPr sz="2400" spc="-140" dirty="0">
                <a:solidFill>
                  <a:srgbClr val="4BACC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BACC6"/>
                </a:solidFill>
                <a:latin typeface="Arial"/>
                <a:cs typeface="Arial"/>
              </a:rPr>
              <a:t>Areas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405003"/>
            <a:ext cx="243204" cy="570865"/>
          </a:xfrm>
          <a:custGeom>
            <a:avLst/>
            <a:gdLst/>
            <a:ahLst/>
            <a:cxnLst/>
            <a:rect l="l" t="t" r="r" b="b"/>
            <a:pathLst>
              <a:path w="243204" h="570865">
                <a:moveTo>
                  <a:pt x="0" y="570598"/>
                </a:moveTo>
                <a:lnTo>
                  <a:pt x="243001" y="570598"/>
                </a:lnTo>
                <a:lnTo>
                  <a:pt x="243001" y="0"/>
                </a:lnTo>
                <a:lnTo>
                  <a:pt x="0" y="0"/>
                </a:lnTo>
                <a:lnTo>
                  <a:pt x="0" y="570598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165100" y="1114425"/>
            <a:ext cx="5328592" cy="2573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400" b="1" dirty="0">
                <a:solidFill>
                  <a:srgbClr val="8A8A8A"/>
                </a:solidFill>
                <a:latin typeface="Arial"/>
                <a:cs typeface="Arial"/>
              </a:rPr>
              <a:t>Each apartment shares a </a:t>
            </a:r>
            <a:r>
              <a:rPr lang="en-GB" sz="1400" b="1" dirty="0" smtClean="0">
                <a:solidFill>
                  <a:srgbClr val="8A8A8A"/>
                </a:solidFill>
                <a:latin typeface="Arial"/>
                <a:cs typeface="Arial"/>
              </a:rPr>
              <a:t>communal</a:t>
            </a:r>
          </a:p>
          <a:p>
            <a:pPr>
              <a:lnSpc>
                <a:spcPct val="130000"/>
              </a:lnSpc>
            </a:pPr>
            <a:r>
              <a:rPr lang="en-GB" sz="1400" b="1" dirty="0" smtClean="0">
                <a:solidFill>
                  <a:srgbClr val="8A8A8A"/>
                </a:solidFill>
                <a:latin typeface="Arial"/>
                <a:cs typeface="Arial"/>
              </a:rPr>
              <a:t>area </a:t>
            </a:r>
            <a:r>
              <a:rPr lang="en-GB" sz="1400" b="1" dirty="0">
                <a:solidFill>
                  <a:srgbClr val="8A8A8A"/>
                </a:solidFill>
                <a:latin typeface="Arial"/>
                <a:cs typeface="Arial"/>
              </a:rPr>
              <a:t>with:</a:t>
            </a: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Fully </a:t>
            </a: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fitted luxury kitchen</a:t>
            </a: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Fitted ovens, hobs </a:t>
            </a: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and </a:t>
            </a: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extractors</a:t>
            </a:r>
            <a:endParaRPr lang="en-GB" sz="1400" dirty="0">
              <a:solidFill>
                <a:srgbClr val="8A8A8A"/>
              </a:solidFill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Fridge Freezers</a:t>
            </a:r>
            <a:endParaRPr lang="en-GB" sz="1400" dirty="0">
              <a:solidFill>
                <a:srgbClr val="8A8A8A"/>
              </a:solidFill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Microwaves</a:t>
            </a:r>
            <a:endParaRPr lang="en-GB" sz="1400" dirty="0">
              <a:solidFill>
                <a:srgbClr val="8A8A8A"/>
              </a:solidFill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Breakfast bar and seating</a:t>
            </a:r>
            <a:endParaRPr lang="en-GB" sz="1400" dirty="0">
              <a:solidFill>
                <a:srgbClr val="8A8A8A"/>
              </a:solidFill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Lounge area </a:t>
            </a: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with sofas and flat screen </a:t>
            </a: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TV</a:t>
            </a:r>
            <a:endParaRPr lang="en-GB" sz="1400" dirty="0">
              <a:solidFill>
                <a:srgbClr val="8A8A8A"/>
              </a:solidFill>
              <a:latin typeface="Arial"/>
              <a:cs typeface="Arial"/>
            </a:endParaRPr>
          </a:p>
        </p:txBody>
      </p:sp>
      <p:pic>
        <p:nvPicPr>
          <p:cNvPr id="5" name="Picture 4" descr="liverpool kitchen birds ey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14750"/>
            <a:ext cx="3924299" cy="339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6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4402138" y="-7408"/>
            <a:ext cx="6291262" cy="7570258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345785" y="125245"/>
            <a:ext cx="2714915" cy="1259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54"/>
              </a:lnSpc>
            </a:pPr>
            <a:r>
              <a:rPr sz="3000" spc="10" dirty="0" smtClean="0">
                <a:solidFill>
                  <a:srgbClr val="8A8A8A"/>
                </a:solidFill>
                <a:latin typeface="Arial"/>
                <a:cs typeface="Arial"/>
              </a:rPr>
              <a:t>Specifications</a:t>
            </a:r>
            <a:endParaRPr lang="en-GB" sz="3000" spc="10" dirty="0" smtClean="0">
              <a:solidFill>
                <a:srgbClr val="8A8A8A"/>
              </a:solidFill>
              <a:latin typeface="Arial"/>
              <a:cs typeface="Arial"/>
            </a:endParaRPr>
          </a:p>
          <a:p>
            <a:pPr marL="12700">
              <a:lnSpc>
                <a:spcPts val="3254"/>
              </a:lnSpc>
            </a:pPr>
            <a:r>
              <a:rPr lang="en-GB" sz="2800" dirty="0" smtClean="0">
                <a:solidFill>
                  <a:srgbClr val="4BACC6"/>
                </a:solidFill>
                <a:latin typeface="Arial"/>
                <a:cs typeface="Arial"/>
              </a:rPr>
              <a:t>Studios</a:t>
            </a:r>
            <a:endParaRPr lang="en-GB" sz="2800" dirty="0">
              <a:solidFill>
                <a:srgbClr val="4BACC6"/>
              </a:solidFill>
              <a:latin typeface="Arial"/>
              <a:cs typeface="Arial"/>
            </a:endParaRPr>
          </a:p>
          <a:p>
            <a:pPr marL="12700">
              <a:lnSpc>
                <a:spcPts val="3254"/>
              </a:lnSpc>
            </a:pPr>
            <a:endParaRPr sz="30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32206"/>
            <a:ext cx="281305" cy="570865"/>
          </a:xfrm>
          <a:custGeom>
            <a:avLst/>
            <a:gdLst/>
            <a:ahLst/>
            <a:cxnLst/>
            <a:rect l="l" t="t" r="r" b="b"/>
            <a:pathLst>
              <a:path w="281305" h="570865">
                <a:moveTo>
                  <a:pt x="0" y="570598"/>
                </a:moveTo>
                <a:lnTo>
                  <a:pt x="281241" y="570598"/>
                </a:lnTo>
                <a:lnTo>
                  <a:pt x="281241" y="0"/>
                </a:lnTo>
                <a:lnTo>
                  <a:pt x="0" y="0"/>
                </a:lnTo>
                <a:lnTo>
                  <a:pt x="0" y="570598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595635" y="6281623"/>
            <a:ext cx="96367" cy="69916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165100" y="1190625"/>
            <a:ext cx="3810000" cy="5101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1400" dirty="0" smtClean="0">
                <a:solidFill>
                  <a:srgbClr val="4BACC6"/>
                </a:solidFill>
                <a:latin typeface="Arial"/>
                <a:cs typeface="Arial"/>
              </a:rPr>
              <a:t>The studios range from 19.9m</a:t>
            </a:r>
            <a:r>
              <a:rPr lang="en-GB" sz="1400" baseline="30000" dirty="0" smtClean="0">
                <a:solidFill>
                  <a:srgbClr val="4BACC6"/>
                </a:solidFill>
                <a:latin typeface="Arial"/>
                <a:cs typeface="Arial"/>
              </a:rPr>
              <a:t>2 – </a:t>
            </a:r>
            <a:r>
              <a:rPr lang="en-GB" sz="1400" dirty="0" smtClean="0">
                <a:solidFill>
                  <a:srgbClr val="4BACC6"/>
                </a:solidFill>
                <a:latin typeface="Arial"/>
                <a:cs typeface="Arial"/>
              </a:rPr>
              <a:t>25.3m</a:t>
            </a:r>
            <a:r>
              <a:rPr lang="en-GB" sz="1400" baseline="30000" dirty="0" smtClean="0">
                <a:solidFill>
                  <a:srgbClr val="4BACC6"/>
                </a:solidFill>
                <a:latin typeface="Arial"/>
                <a:cs typeface="Arial"/>
              </a:rPr>
              <a:t>2</a:t>
            </a:r>
          </a:p>
          <a:p>
            <a:pPr lvl="0">
              <a:lnSpc>
                <a:spcPct val="150000"/>
              </a:lnSpc>
            </a:pPr>
            <a:endParaRPr lang="en-GB" sz="1200" baseline="30000" dirty="0" smtClean="0">
              <a:solidFill>
                <a:srgbClr val="B1EB2C"/>
              </a:solidFill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Double bed</a:t>
            </a:r>
            <a:endParaRPr lang="en-GB" sz="400" dirty="0" smtClean="0">
              <a:solidFill>
                <a:srgbClr val="8A8A8A"/>
              </a:solidFill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Fitted wardrobes</a:t>
            </a:r>
          </a:p>
          <a:p>
            <a:pPr marL="171450" lvl="0" indent="-171450">
              <a:lnSpc>
                <a:spcPct val="150000"/>
              </a:lnSpc>
              <a:buFont typeface="Arial"/>
              <a:buChar char="•"/>
            </a:pPr>
            <a:endParaRPr lang="en-GB" sz="300" dirty="0" smtClean="0">
              <a:solidFill>
                <a:srgbClr val="8A8A8A"/>
              </a:solidFill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Workstation with study chair</a:t>
            </a: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endParaRPr lang="en-GB" sz="400" dirty="0" smtClean="0">
              <a:solidFill>
                <a:srgbClr val="8A8A8A"/>
              </a:solidFill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Seating Area</a:t>
            </a: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Shelving and drawers</a:t>
            </a:r>
          </a:p>
          <a:p>
            <a:pPr marL="171450" lvl="0" indent="-171450">
              <a:lnSpc>
                <a:spcPct val="150000"/>
              </a:lnSpc>
              <a:buFont typeface="Arial"/>
              <a:buChar char="•"/>
            </a:pPr>
            <a:endParaRPr lang="en-GB" sz="500" dirty="0" smtClean="0">
              <a:solidFill>
                <a:srgbClr val="8A8A8A"/>
              </a:solidFill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Kitchenette with fitted oven, hob and sink</a:t>
            </a:r>
          </a:p>
          <a:p>
            <a:pPr marL="171450" lvl="0" indent="-171450">
              <a:lnSpc>
                <a:spcPct val="150000"/>
              </a:lnSpc>
              <a:buFont typeface="Arial"/>
              <a:buChar char="•"/>
            </a:pPr>
            <a:endParaRPr lang="en-GB" sz="600" dirty="0" smtClean="0">
              <a:solidFill>
                <a:srgbClr val="8A8A8A"/>
              </a:solidFill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En-suite bathroom with shower cubicle, vanity sink unit and toilet</a:t>
            </a:r>
          </a:p>
          <a:p>
            <a:pPr marL="171450" lvl="0" indent="-171450">
              <a:lnSpc>
                <a:spcPct val="150000"/>
              </a:lnSpc>
              <a:buFont typeface="Arial"/>
              <a:buChar char="•"/>
            </a:pPr>
            <a:endParaRPr lang="en-GB" sz="500" dirty="0" smtClean="0">
              <a:solidFill>
                <a:srgbClr val="8A8A8A"/>
              </a:solidFill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Carpet, blinds and light fittings</a:t>
            </a:r>
          </a:p>
          <a:p>
            <a:pPr marL="171450" lvl="0" indent="-171450">
              <a:lnSpc>
                <a:spcPct val="150000"/>
              </a:lnSpc>
              <a:buFont typeface="Arial"/>
              <a:buChar char="•"/>
            </a:pPr>
            <a:endParaRPr lang="en-GB" sz="300" dirty="0" smtClean="0">
              <a:solidFill>
                <a:srgbClr val="8A8A8A"/>
              </a:solidFill>
              <a:latin typeface="Arial"/>
              <a:cs typeface="Arial"/>
            </a:endParaRPr>
          </a:p>
          <a:p>
            <a:pPr marL="171450" lvl="0" indent="-171450">
              <a:lnSpc>
                <a:spcPct val="150000"/>
              </a:lnSpc>
              <a:buFont typeface="Arial"/>
              <a:buChar char="•"/>
            </a:pPr>
            <a:endParaRPr lang="en-GB" sz="300" dirty="0" smtClean="0">
              <a:solidFill>
                <a:srgbClr val="8A8A8A"/>
              </a:solidFill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Internet with hi speed Wi-Fi  or Ethernet connection</a:t>
            </a: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endParaRPr lang="en-GB" sz="1200" dirty="0">
              <a:solidFill>
                <a:srgbClr val="8A8A8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699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1"/>
            <a:ext cx="10693400" cy="756285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-12054" y="276225"/>
            <a:ext cx="4520554" cy="4038600"/>
          </a:xfrm>
          <a:custGeom>
            <a:avLst/>
            <a:gdLst/>
            <a:ahLst/>
            <a:cxnLst/>
            <a:rect l="l" t="t" r="r" b="b"/>
            <a:pathLst>
              <a:path w="3391535" h="3018155">
                <a:moveTo>
                  <a:pt x="0" y="3018002"/>
                </a:moveTo>
                <a:lnTo>
                  <a:pt x="3391204" y="3018002"/>
                </a:lnTo>
                <a:lnTo>
                  <a:pt x="3391204" y="0"/>
                </a:lnTo>
                <a:lnTo>
                  <a:pt x="0" y="0"/>
                </a:lnTo>
                <a:lnTo>
                  <a:pt x="0" y="301800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8970" y="341245"/>
            <a:ext cx="2792730" cy="7850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04"/>
              </a:lnSpc>
            </a:pPr>
            <a:r>
              <a:rPr sz="3000" spc="10" dirty="0">
                <a:solidFill>
                  <a:srgbClr val="8A8A8A"/>
                </a:solidFill>
                <a:latin typeface="Arial"/>
                <a:cs typeface="Arial"/>
              </a:rPr>
              <a:t>Specifications</a:t>
            </a:r>
            <a:endParaRPr sz="3000" dirty="0">
              <a:latin typeface="Arial"/>
              <a:cs typeface="Arial"/>
            </a:endParaRPr>
          </a:p>
          <a:p>
            <a:pPr marL="12700">
              <a:lnSpc>
                <a:spcPts val="2685"/>
              </a:lnSpc>
            </a:pPr>
            <a:r>
              <a:rPr sz="2400" spc="-5" dirty="0">
                <a:solidFill>
                  <a:srgbClr val="4BACC6"/>
                </a:solidFill>
                <a:latin typeface="Arial"/>
                <a:cs typeface="Arial"/>
              </a:rPr>
              <a:t>Groun</a:t>
            </a:r>
            <a:r>
              <a:rPr sz="2400" dirty="0">
                <a:solidFill>
                  <a:srgbClr val="4BACC6"/>
                </a:solidFill>
                <a:latin typeface="Arial"/>
                <a:cs typeface="Arial"/>
              </a:rPr>
              <a:t>d</a:t>
            </a:r>
            <a:r>
              <a:rPr sz="2400" spc="5" dirty="0">
                <a:solidFill>
                  <a:srgbClr val="4BACC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BACC6"/>
                </a:solidFill>
                <a:latin typeface="Arial"/>
                <a:cs typeface="Arial"/>
              </a:rPr>
              <a:t>Floor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457212"/>
            <a:ext cx="288290" cy="570865"/>
          </a:xfrm>
          <a:custGeom>
            <a:avLst/>
            <a:gdLst/>
            <a:ahLst/>
            <a:cxnLst/>
            <a:rect l="l" t="t" r="r" b="b"/>
            <a:pathLst>
              <a:path w="288290" h="570865">
                <a:moveTo>
                  <a:pt x="0" y="570598"/>
                </a:moveTo>
                <a:lnTo>
                  <a:pt x="287997" y="570598"/>
                </a:lnTo>
                <a:lnTo>
                  <a:pt x="287997" y="0"/>
                </a:lnTo>
                <a:lnTo>
                  <a:pt x="0" y="0"/>
                </a:lnTo>
                <a:lnTo>
                  <a:pt x="0" y="570598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317500" y="1266825"/>
            <a:ext cx="4038600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8A8A8A"/>
                </a:solidFill>
                <a:latin typeface="Arial"/>
                <a:cs typeface="Arial"/>
              </a:rPr>
              <a:t>The ground floor gives access to</a:t>
            </a:r>
            <a:r>
              <a:rPr lang="en-US" sz="1600" b="1" dirty="0" smtClean="0">
                <a:solidFill>
                  <a:srgbClr val="8A8A8A"/>
                </a:solidFill>
                <a:latin typeface="Arial"/>
                <a:cs typeface="Arial"/>
              </a:rPr>
              <a:t>:</a:t>
            </a:r>
          </a:p>
          <a:p>
            <a:endParaRPr lang="en-US" sz="1200" dirty="0">
              <a:latin typeface="Arial"/>
              <a:cs typeface="Arial"/>
            </a:endParaRPr>
          </a:p>
          <a:p>
            <a:pPr lvl="0"/>
            <a:endParaRPr lang="en-GB" sz="300" dirty="0"/>
          </a:p>
          <a:p>
            <a:pPr marL="171450" lvl="0" indent="-1714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Reception </a:t>
            </a: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with lobby and seating </a:t>
            </a: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area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Central courtyard and landscaped gardens</a:t>
            </a:r>
            <a:endParaRPr lang="en-GB" sz="1400" dirty="0">
              <a:solidFill>
                <a:srgbClr val="8A8A8A"/>
              </a:solidFill>
              <a:latin typeface="Arial"/>
              <a:cs typeface="Arial"/>
            </a:endParaRPr>
          </a:p>
          <a:p>
            <a:pPr marL="171450" lvl="0" indent="-1714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Laundry </a:t>
            </a: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area</a:t>
            </a:r>
          </a:p>
          <a:p>
            <a:pPr marL="171450" lvl="0" indent="-1714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Staff offices</a:t>
            </a:r>
          </a:p>
          <a:p>
            <a:pPr marL="171450" lvl="0" indent="-1714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Cycle </a:t>
            </a: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store</a:t>
            </a:r>
          </a:p>
          <a:p>
            <a:pPr marL="171450" lvl="0" indent="-1714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Bin </a:t>
            </a: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store</a:t>
            </a:r>
          </a:p>
        </p:txBody>
      </p:sp>
    </p:spTree>
    <p:extLst>
      <p:ext uri="{BB962C8B-B14F-4D97-AF65-F5344CB8AC3E}">
        <p14:creationId xmlns:p14="http://schemas.microsoft.com/office/powerpoint/2010/main" val="17185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4924" y="0"/>
            <a:ext cx="5488476" cy="75628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36671" y="1755613"/>
            <a:ext cx="302867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/>
            <a:r>
              <a:rPr sz="3000" spc="-5" dirty="0">
                <a:solidFill>
                  <a:srgbClr val="8A8A8A"/>
                </a:solidFill>
                <a:latin typeface="Arial"/>
                <a:cs typeface="Arial"/>
              </a:rPr>
              <a:t>Th</a:t>
            </a:r>
            <a:r>
              <a:rPr sz="3000" dirty="0">
                <a:solidFill>
                  <a:srgbClr val="8A8A8A"/>
                </a:solidFill>
                <a:latin typeface="Arial"/>
                <a:cs typeface="Arial"/>
              </a:rPr>
              <a:t>e Cont</a:t>
            </a:r>
            <a:r>
              <a:rPr sz="3000" spc="70" dirty="0">
                <a:solidFill>
                  <a:srgbClr val="8A8A8A"/>
                </a:solidFill>
                <a:latin typeface="Arial"/>
                <a:cs typeface="Arial"/>
              </a:rPr>
              <a:t>r</a:t>
            </a:r>
            <a:r>
              <a:rPr sz="3000" dirty="0">
                <a:solidFill>
                  <a:srgbClr val="8A8A8A"/>
                </a:solidFill>
                <a:latin typeface="Arial"/>
                <a:cs typeface="Arial"/>
              </a:rPr>
              <a:t>actor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-33650" y="1849911"/>
            <a:ext cx="351155" cy="276999"/>
          </a:xfrm>
          <a:custGeom>
            <a:avLst/>
            <a:gdLst/>
            <a:ahLst/>
            <a:cxnLst/>
            <a:rect l="l" t="t" r="r" b="b"/>
            <a:pathLst>
              <a:path w="351155" h="570865">
                <a:moveTo>
                  <a:pt x="0" y="570598"/>
                </a:moveTo>
                <a:lnTo>
                  <a:pt x="351002" y="570598"/>
                </a:lnTo>
                <a:lnTo>
                  <a:pt x="351002" y="0"/>
                </a:lnTo>
                <a:lnTo>
                  <a:pt x="0" y="0"/>
                </a:lnTo>
                <a:lnTo>
                  <a:pt x="0" y="570598"/>
                </a:lnTo>
                <a:close/>
              </a:path>
            </a:pathLst>
          </a:custGeom>
          <a:solidFill>
            <a:srgbClr val="3BAEC2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14835" y="2147190"/>
            <a:ext cx="339788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503"/>
            <a:r>
              <a:rPr sz="2400" dirty="0">
                <a:solidFill>
                  <a:srgbClr val="3BAEC2"/>
                </a:solidFill>
                <a:latin typeface="Arial"/>
                <a:cs typeface="Arial"/>
              </a:rPr>
              <a:t>PHD1</a:t>
            </a:r>
            <a:r>
              <a:rPr sz="2400" spc="-5" dirty="0">
                <a:solidFill>
                  <a:srgbClr val="3BAEC2"/>
                </a:solidFill>
                <a:latin typeface="Arial"/>
                <a:cs typeface="Arial"/>
              </a:rPr>
              <a:t> Ltd</a:t>
            </a:r>
            <a:endParaRPr sz="2400" dirty="0">
              <a:solidFill>
                <a:srgbClr val="3BAEC2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5538" y="4664557"/>
            <a:ext cx="4626365" cy="11054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>
              <a:lnSpc>
                <a:spcPts val="3395"/>
              </a:lnSpc>
            </a:pPr>
            <a:r>
              <a:rPr sz="3000" spc="-5" dirty="0">
                <a:solidFill>
                  <a:srgbClr val="8A8A8A"/>
                </a:solidFill>
                <a:latin typeface="Arial"/>
                <a:cs typeface="Arial"/>
              </a:rPr>
              <a:t>Th</a:t>
            </a:r>
            <a:r>
              <a:rPr sz="3000" dirty="0">
                <a:solidFill>
                  <a:srgbClr val="8A8A8A"/>
                </a:solidFill>
                <a:latin typeface="Arial"/>
                <a:cs typeface="Arial"/>
              </a:rPr>
              <a:t>e </a:t>
            </a:r>
            <a:r>
              <a:rPr sz="3000" spc="-5" dirty="0">
                <a:solidFill>
                  <a:srgbClr val="8A8A8A"/>
                </a:solidFill>
                <a:latin typeface="Arial"/>
                <a:cs typeface="Arial"/>
              </a:rPr>
              <a:t>De</a:t>
            </a:r>
            <a:r>
              <a:rPr sz="3000" spc="-44" dirty="0">
                <a:solidFill>
                  <a:srgbClr val="8A8A8A"/>
                </a:solidFill>
                <a:latin typeface="Arial"/>
                <a:cs typeface="Arial"/>
              </a:rPr>
              <a:t>v</a:t>
            </a:r>
            <a:r>
              <a:rPr sz="3000" dirty="0">
                <a:solidFill>
                  <a:srgbClr val="8A8A8A"/>
                </a:solidFill>
                <a:latin typeface="Arial"/>
                <a:cs typeface="Arial"/>
              </a:rPr>
              <a:t>eloper</a:t>
            </a:r>
            <a:endParaRPr sz="3000" dirty="0">
              <a:latin typeface="Arial"/>
              <a:cs typeface="Arial"/>
            </a:endParaRPr>
          </a:p>
          <a:p>
            <a:pPr marL="12696">
              <a:lnSpc>
                <a:spcPts val="2675"/>
              </a:lnSpc>
            </a:pPr>
            <a:r>
              <a:rPr sz="2100" dirty="0">
                <a:solidFill>
                  <a:srgbClr val="3BAEC2"/>
                </a:solidFill>
                <a:latin typeface="Arial"/>
                <a:cs typeface="Arial"/>
              </a:rPr>
              <a:t>Pinnacle</a:t>
            </a:r>
            <a:r>
              <a:rPr sz="2100" spc="-10" dirty="0">
                <a:solidFill>
                  <a:srgbClr val="3BAEC2"/>
                </a:solidFill>
                <a:latin typeface="Arial"/>
                <a:cs typeface="Arial"/>
              </a:rPr>
              <a:t> </a:t>
            </a:r>
            <a:r>
              <a:rPr sz="2100" spc="-5" dirty="0">
                <a:solidFill>
                  <a:srgbClr val="3BAEC2"/>
                </a:solidFill>
                <a:latin typeface="Arial"/>
                <a:cs typeface="Arial"/>
              </a:rPr>
              <a:t>Studen</a:t>
            </a:r>
            <a:r>
              <a:rPr sz="2100" dirty="0">
                <a:solidFill>
                  <a:srgbClr val="3BAEC2"/>
                </a:solidFill>
                <a:latin typeface="Arial"/>
                <a:cs typeface="Arial"/>
              </a:rPr>
              <a:t>t</a:t>
            </a:r>
            <a:r>
              <a:rPr sz="2100" spc="5" dirty="0">
                <a:solidFill>
                  <a:srgbClr val="3BAEC2"/>
                </a:solidFill>
                <a:latin typeface="Arial"/>
                <a:cs typeface="Arial"/>
              </a:rPr>
              <a:t> </a:t>
            </a:r>
            <a:r>
              <a:rPr sz="2100" spc="-5" dirty="0">
                <a:solidFill>
                  <a:srgbClr val="3BAEC2"/>
                </a:solidFill>
                <a:latin typeface="Arial"/>
                <a:cs typeface="Arial"/>
              </a:rPr>
              <a:t>De</a:t>
            </a:r>
            <a:r>
              <a:rPr sz="2100" spc="-40" dirty="0">
                <a:solidFill>
                  <a:srgbClr val="3BAEC2"/>
                </a:solidFill>
                <a:latin typeface="Arial"/>
                <a:cs typeface="Arial"/>
              </a:rPr>
              <a:t>v</a:t>
            </a:r>
            <a:r>
              <a:rPr sz="2100" dirty="0">
                <a:solidFill>
                  <a:srgbClr val="3BAEC2"/>
                </a:solidFill>
                <a:latin typeface="Arial"/>
                <a:cs typeface="Arial"/>
              </a:rPr>
              <a:t>elopments</a:t>
            </a:r>
          </a:p>
          <a:p>
            <a:pPr marL="12696"/>
            <a:r>
              <a:rPr lang="en-GB" sz="2100" spc="-5" dirty="0" smtClean="0">
                <a:solidFill>
                  <a:srgbClr val="3BAEC2"/>
                </a:solidFill>
                <a:latin typeface="Arial"/>
                <a:cs typeface="Arial"/>
              </a:rPr>
              <a:t>(Liverpool)</a:t>
            </a:r>
            <a:r>
              <a:rPr sz="2100" spc="5" dirty="0" smtClean="0">
                <a:solidFill>
                  <a:srgbClr val="3BAEC2"/>
                </a:solidFill>
                <a:latin typeface="Arial"/>
                <a:cs typeface="Arial"/>
              </a:rPr>
              <a:t> </a:t>
            </a:r>
            <a:r>
              <a:rPr sz="2100" spc="-5" dirty="0">
                <a:solidFill>
                  <a:srgbClr val="3BAEC2"/>
                </a:solidFill>
                <a:latin typeface="Arial"/>
                <a:cs typeface="Arial"/>
              </a:rPr>
              <a:t>Ltd</a:t>
            </a:r>
            <a:endParaRPr sz="2100" dirty="0">
              <a:solidFill>
                <a:srgbClr val="3BAEC2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9451" y="2764307"/>
            <a:ext cx="4105008" cy="151422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marL="171389" indent="-171389">
              <a:lnSpc>
                <a:spcPct val="90000"/>
              </a:lnSpc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PHD1 formed in December 2010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GB" sz="1400" dirty="0">
              <a:solidFill>
                <a:srgbClr val="8A8A8A"/>
              </a:solidFill>
              <a:latin typeface="Arial"/>
              <a:cs typeface="Arial"/>
            </a:endParaRPr>
          </a:p>
          <a:p>
            <a:pPr marL="171389" indent="-171389">
              <a:lnSpc>
                <a:spcPct val="90000"/>
              </a:lnSpc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Developed over 1,000 properties at a build value of over £125m</a:t>
            </a:r>
          </a:p>
          <a:p>
            <a:pPr marL="171389" indent="-171389">
              <a:buFont typeface="Arial"/>
              <a:buChar char="•"/>
            </a:pPr>
            <a:endParaRPr lang="en-GB" sz="1400" dirty="0">
              <a:solidFill>
                <a:srgbClr val="8A8A8A"/>
              </a:solidFill>
              <a:latin typeface="Arial"/>
              <a:cs typeface="Arial"/>
            </a:endParaRPr>
          </a:p>
          <a:p>
            <a:pPr marL="171389" indent="-171389"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Registered as an accredited builder with Checkmate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7500" y="5888506"/>
            <a:ext cx="4114800" cy="73863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marL="285649" indent="-285649"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The Development Company is Pinnacle Student Developments </a:t>
            </a: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(Liverpool) </a:t>
            </a: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Ltd</a:t>
            </a:r>
          </a:p>
          <a:p>
            <a:pPr marL="285649" indent="-285649">
              <a:buFont typeface="Arial"/>
              <a:buChar char="•"/>
            </a:pPr>
            <a:endParaRPr lang="en-GB" sz="1400" dirty="0">
              <a:solidFill>
                <a:srgbClr val="8A8A8A"/>
              </a:solidFill>
              <a:latin typeface="Arial"/>
              <a:cs typeface="Arial"/>
            </a:endParaRPr>
          </a:p>
        </p:txBody>
      </p:sp>
      <p:sp>
        <p:nvSpPr>
          <p:cNvPr id="12" name="object 7"/>
          <p:cNvSpPr/>
          <p:nvPr/>
        </p:nvSpPr>
        <p:spPr>
          <a:xfrm>
            <a:off x="4" y="4745511"/>
            <a:ext cx="351155" cy="276999"/>
          </a:xfrm>
          <a:custGeom>
            <a:avLst/>
            <a:gdLst/>
            <a:ahLst/>
            <a:cxnLst/>
            <a:rect l="l" t="t" r="r" b="b"/>
            <a:pathLst>
              <a:path w="351155" h="570865">
                <a:moveTo>
                  <a:pt x="0" y="570598"/>
                </a:moveTo>
                <a:lnTo>
                  <a:pt x="351002" y="570598"/>
                </a:lnTo>
                <a:lnTo>
                  <a:pt x="351002" y="0"/>
                </a:lnTo>
                <a:lnTo>
                  <a:pt x="0" y="0"/>
                </a:lnTo>
                <a:lnTo>
                  <a:pt x="0" y="570598"/>
                </a:lnTo>
                <a:close/>
              </a:path>
            </a:pathLst>
          </a:custGeom>
          <a:solidFill>
            <a:srgbClr val="3BAEC2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9"/>
          <p:cNvSpPr/>
          <p:nvPr/>
        </p:nvSpPr>
        <p:spPr>
          <a:xfrm>
            <a:off x="393700" y="123825"/>
            <a:ext cx="3165244" cy="13716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1" r="22912"/>
          <a:stretch/>
        </p:blipFill>
        <p:spPr>
          <a:xfrm>
            <a:off x="4660900" y="0"/>
            <a:ext cx="6019800" cy="7562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1-03 at 09.02.17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8900" y="0"/>
            <a:ext cx="6795934" cy="75628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52535" y="305248"/>
            <a:ext cx="3241566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/>
            <a:r>
              <a:rPr sz="3000" spc="-5" dirty="0">
                <a:solidFill>
                  <a:srgbClr val="8A8A8A"/>
                </a:solidFill>
                <a:latin typeface="Arial"/>
                <a:cs typeface="Arial"/>
              </a:rPr>
              <a:t>Th</a:t>
            </a:r>
            <a:r>
              <a:rPr sz="3000" dirty="0">
                <a:solidFill>
                  <a:srgbClr val="8A8A8A"/>
                </a:solidFill>
                <a:latin typeface="Arial"/>
                <a:cs typeface="Arial"/>
              </a:rPr>
              <a:t>e Management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" y="448212"/>
            <a:ext cx="288290" cy="276999"/>
          </a:xfrm>
          <a:custGeom>
            <a:avLst/>
            <a:gdLst/>
            <a:ahLst/>
            <a:cxnLst/>
            <a:rect l="l" t="t" r="r" b="b"/>
            <a:pathLst>
              <a:path w="288290" h="570865">
                <a:moveTo>
                  <a:pt x="0" y="570585"/>
                </a:moveTo>
                <a:lnTo>
                  <a:pt x="287997" y="570585"/>
                </a:lnTo>
                <a:lnTo>
                  <a:pt x="287997" y="0"/>
                </a:lnTo>
                <a:lnTo>
                  <a:pt x="0" y="0"/>
                </a:lnTo>
                <a:lnTo>
                  <a:pt x="0" y="570585"/>
                </a:lnTo>
                <a:close/>
              </a:path>
            </a:pathLst>
          </a:custGeom>
          <a:solidFill>
            <a:srgbClr val="3BAEC2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89535" y="653343"/>
            <a:ext cx="3304566" cy="4284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 marR="6350" indent="62843">
              <a:lnSpc>
                <a:spcPct val="115599"/>
              </a:lnSpc>
            </a:pPr>
            <a:r>
              <a:rPr sz="2400" spc="-5" dirty="0">
                <a:solidFill>
                  <a:srgbClr val="3BAEC2"/>
                </a:solidFill>
                <a:latin typeface="Arial"/>
                <a:cs typeface="Arial"/>
              </a:rPr>
              <a:t>Urba</a:t>
            </a:r>
            <a:r>
              <a:rPr sz="2400" dirty="0">
                <a:solidFill>
                  <a:srgbClr val="3BAEC2"/>
                </a:solidFill>
                <a:latin typeface="Arial"/>
                <a:cs typeface="Arial"/>
              </a:rPr>
              <a:t>n</a:t>
            </a:r>
            <a:r>
              <a:rPr sz="2400" spc="5" dirty="0">
                <a:solidFill>
                  <a:srgbClr val="3BAEC2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BAEC2"/>
                </a:solidFill>
                <a:latin typeface="Arial"/>
                <a:cs typeface="Arial"/>
              </a:rPr>
              <a:t>Studen</a:t>
            </a:r>
            <a:r>
              <a:rPr sz="2400" dirty="0">
                <a:solidFill>
                  <a:srgbClr val="3BAEC2"/>
                </a:solidFill>
                <a:latin typeface="Arial"/>
                <a:cs typeface="Arial"/>
              </a:rPr>
              <a:t>t</a:t>
            </a:r>
            <a:r>
              <a:rPr sz="2400" spc="5" dirty="0">
                <a:solidFill>
                  <a:srgbClr val="3BAEC2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BAEC2"/>
                </a:solidFill>
                <a:latin typeface="Arial"/>
                <a:cs typeface="Arial"/>
              </a:rPr>
              <a:t>Li</a:t>
            </a:r>
            <a:r>
              <a:rPr sz="2400" spc="-40" dirty="0">
                <a:solidFill>
                  <a:srgbClr val="3BAEC2"/>
                </a:solidFill>
                <a:latin typeface="Arial"/>
                <a:cs typeface="Arial"/>
              </a:rPr>
              <a:t>f</a:t>
            </a:r>
            <a:r>
              <a:rPr sz="2400" dirty="0">
                <a:solidFill>
                  <a:srgbClr val="3BAEC2"/>
                </a:solidFill>
                <a:latin typeface="Arial"/>
                <a:cs typeface="Arial"/>
              </a:rPr>
              <a:t>e</a:t>
            </a:r>
          </a:p>
        </p:txBody>
      </p:sp>
      <p:sp>
        <p:nvSpPr>
          <p:cNvPr id="9" name="object 9"/>
          <p:cNvSpPr/>
          <p:nvPr/>
        </p:nvSpPr>
        <p:spPr>
          <a:xfrm>
            <a:off x="165100" y="5457825"/>
            <a:ext cx="2667000" cy="16764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317500" y="1550583"/>
            <a:ext cx="3048000" cy="375484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Committed to delivering the next generation of </a:t>
            </a:r>
            <a:r>
              <a:rPr lang="en-GB" sz="1400" dirty="0" smtClean="0">
                <a:solidFill>
                  <a:srgbClr val="8A8A8A"/>
                </a:solidFill>
                <a:latin typeface="Arial"/>
                <a:cs typeface="Arial"/>
              </a:rPr>
              <a:t>student accommodation</a:t>
            </a:r>
            <a:endParaRPr lang="en-GB" sz="1400" dirty="0">
              <a:solidFill>
                <a:srgbClr val="8A8A8A"/>
              </a:solidFill>
              <a:latin typeface="Arial"/>
              <a:cs typeface="Arial"/>
            </a:endParaRPr>
          </a:p>
          <a:p>
            <a:endParaRPr lang="en-GB" sz="1400" dirty="0">
              <a:solidFill>
                <a:srgbClr val="8A8A8A"/>
              </a:solidFill>
              <a:latin typeface="Arial"/>
              <a:cs typeface="Arial"/>
            </a:endParaRPr>
          </a:p>
          <a:p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Hi-spec hotel style fixtures and fittings</a:t>
            </a:r>
          </a:p>
          <a:p>
            <a:pPr>
              <a:buFont typeface="Arial" pitchFamily="34" charset="0"/>
              <a:buChar char="•"/>
            </a:pPr>
            <a:endParaRPr lang="en-GB" sz="1400" dirty="0">
              <a:solidFill>
                <a:srgbClr val="8A8A8A"/>
              </a:solidFill>
              <a:latin typeface="Arial"/>
              <a:cs typeface="Arial"/>
            </a:endParaRPr>
          </a:p>
          <a:p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This covers</a:t>
            </a:r>
          </a:p>
          <a:p>
            <a:pPr marL="171389" indent="-171389"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Marketing </a:t>
            </a:r>
          </a:p>
          <a:p>
            <a:pPr marL="171389" indent="-171389"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All utilities – gas/electric water</a:t>
            </a:r>
          </a:p>
          <a:p>
            <a:pPr marL="171389" indent="-171389"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Insurance</a:t>
            </a:r>
          </a:p>
          <a:p>
            <a:pPr marL="171389" indent="-171389"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Concierge </a:t>
            </a:r>
          </a:p>
          <a:p>
            <a:pPr marL="171389" indent="-171389"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Housekeeping</a:t>
            </a:r>
          </a:p>
          <a:p>
            <a:pPr marL="171389" indent="-171389"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24 hour security and CCTV</a:t>
            </a:r>
          </a:p>
          <a:p>
            <a:pPr marL="171389" indent="-171389"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Wi-Fi and TV Licences</a:t>
            </a:r>
          </a:p>
          <a:p>
            <a:pPr marL="171389" indent="-171389"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Sinking fund</a:t>
            </a:r>
          </a:p>
          <a:p>
            <a:pPr marL="171389" indent="-171389">
              <a:buFont typeface="Arial"/>
              <a:buChar char="•"/>
            </a:pPr>
            <a:r>
              <a:rPr lang="en-GB" sz="1400" dirty="0">
                <a:solidFill>
                  <a:srgbClr val="8A8A8A"/>
                </a:solidFill>
                <a:latin typeface="Arial"/>
                <a:cs typeface="Arial"/>
              </a:rPr>
              <a:t>Maintenance</a:t>
            </a:r>
          </a:p>
        </p:txBody>
      </p:sp>
      <p:sp>
        <p:nvSpPr>
          <p:cNvPr id="15" name="object 8"/>
          <p:cNvSpPr txBox="1"/>
          <p:nvPr/>
        </p:nvSpPr>
        <p:spPr>
          <a:xfrm>
            <a:off x="317500" y="1114426"/>
            <a:ext cx="3352800" cy="3213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 marR="6350" indent="62843">
              <a:lnSpc>
                <a:spcPct val="115599"/>
              </a:lnSpc>
            </a:pPr>
            <a:r>
              <a:rPr lang="en-GB" spc="-5" dirty="0" err="1">
                <a:solidFill>
                  <a:srgbClr val="3BAEC2"/>
                </a:solidFill>
                <a:latin typeface="Arial"/>
                <a:cs typeface="Arial"/>
              </a:rPr>
              <a:t>www.urbanstudentlife.com</a:t>
            </a:r>
            <a:endParaRPr dirty="0">
              <a:solidFill>
                <a:srgbClr val="3BAEC2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xternal block A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300" y="5"/>
            <a:ext cx="6261100" cy="3586579"/>
          </a:xfrm>
          <a:prstGeom prst="rect">
            <a:avLst/>
          </a:prstGeom>
        </p:spPr>
      </p:pic>
      <p:pic>
        <p:nvPicPr>
          <p:cNvPr id="6" name="Content Placeholder 4" descr="building main shot normal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5270500" cy="3431886"/>
          </a:xfrm>
          <a:prstGeom prst="rect">
            <a:avLst/>
          </a:prstGeom>
        </p:spPr>
      </p:pic>
      <p:pic>
        <p:nvPicPr>
          <p:cNvPr id="7" name="Picture 6" descr="Trinity GE-Exterior-08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32973"/>
            <a:ext cx="5270499" cy="3291652"/>
          </a:xfrm>
          <a:prstGeom prst="rect">
            <a:avLst/>
          </a:prstGeom>
        </p:spPr>
      </p:pic>
      <p:pic>
        <p:nvPicPr>
          <p:cNvPr id="4" name="Picture 3" descr="becket hall looking up full shot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270500" y="3223352"/>
            <a:ext cx="5422903" cy="3301273"/>
          </a:xfrm>
          <a:prstGeom prst="rect">
            <a:avLst/>
          </a:prstGeom>
        </p:spPr>
      </p:pic>
      <p:sp>
        <p:nvSpPr>
          <p:cNvPr id="12" name="object 2"/>
          <p:cNvSpPr txBox="1">
            <a:spLocks noGrp="1"/>
          </p:cNvSpPr>
          <p:nvPr>
            <p:ph type="title"/>
          </p:nvPr>
        </p:nvSpPr>
        <p:spPr>
          <a:xfrm>
            <a:off x="437373" y="6824964"/>
            <a:ext cx="98623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dirty="0" smtClean="0"/>
              <a:t>Previous Developments </a:t>
            </a:r>
            <a:r>
              <a:rPr lang="en-GB" dirty="0" smtClean="0">
                <a:solidFill>
                  <a:srgbClr val="3BAEC2"/>
                </a:solidFill>
              </a:rPr>
              <a:t>–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3BAEC2"/>
                </a:solidFill>
              </a:rPr>
              <a:t>Over 1000 units sold in 2013!</a:t>
            </a:r>
            <a:endParaRPr dirty="0">
              <a:solidFill>
                <a:srgbClr val="3BAEC2"/>
              </a:solidFill>
            </a:endParaRPr>
          </a:p>
        </p:txBody>
      </p:sp>
      <p:sp>
        <p:nvSpPr>
          <p:cNvPr id="13" name="object 3"/>
          <p:cNvSpPr/>
          <p:nvPr/>
        </p:nvSpPr>
        <p:spPr>
          <a:xfrm>
            <a:off x="5" y="6940023"/>
            <a:ext cx="372991" cy="276999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111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5535" y="154944"/>
            <a:ext cx="986232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dirty="0" smtClean="0"/>
              <a:t>Introduction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270002"/>
            <a:ext cx="351155" cy="301625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692003" y="277202"/>
            <a:ext cx="0" cy="570865"/>
          </a:xfrm>
          <a:custGeom>
            <a:avLst/>
            <a:gdLst/>
            <a:ahLst/>
            <a:cxnLst/>
            <a:rect l="l" t="t" r="r" b="b"/>
            <a:pathLst>
              <a:path h="570865">
                <a:moveTo>
                  <a:pt x="0" y="0"/>
                </a:moveTo>
                <a:lnTo>
                  <a:pt x="0" y="570598"/>
                </a:lnTo>
              </a:path>
            </a:pathLst>
          </a:custGeom>
          <a:ln w="3175">
            <a:solidFill>
              <a:srgbClr val="3FBBC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27501" y="6465"/>
            <a:ext cx="3428999" cy="755638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32701" y="10059"/>
            <a:ext cx="3047999" cy="755279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175576" y="785812"/>
            <a:ext cx="372332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4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Who are Pinnacle?</a:t>
            </a:r>
          </a:p>
          <a:p>
            <a:pPr marL="285750" indent="-285750">
              <a:buFont typeface="Arial"/>
              <a:buChar char="•"/>
            </a:pPr>
            <a:endParaRPr lang="en-GB" sz="16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Why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Invest in 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the UK?</a:t>
            </a:r>
          </a:p>
          <a:p>
            <a:pPr marL="285750" indent="-285750">
              <a:buFont typeface="Arial"/>
              <a:buChar char="•"/>
            </a:pPr>
            <a:endParaRPr lang="en-GB" sz="16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Why Invest in Student   Accommodation?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sz="16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Why Invest in Liverpool?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endParaRPr lang="en-GB" sz="16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The Quadrant</a:t>
            </a:r>
          </a:p>
          <a:p>
            <a:pPr>
              <a:buFont typeface="Arial" pitchFamily="34" charset="0"/>
              <a:buChar char="•"/>
            </a:pPr>
            <a:endParaRPr lang="en-GB" sz="16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Previous Developments</a:t>
            </a:r>
          </a:p>
          <a:p>
            <a:pPr marL="285750" indent="-285750">
              <a:buFont typeface="Arial"/>
              <a:buChar char="•"/>
            </a:pPr>
            <a:endParaRPr lang="en-GB" sz="16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Investment Figures</a:t>
            </a:r>
          </a:p>
          <a:p>
            <a:pPr marL="285750" indent="-285750">
              <a:buFont typeface="Arial"/>
              <a:buChar char="•"/>
            </a:pPr>
            <a:endParaRPr lang="en-GB" sz="16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sz="16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5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building main shot normal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"/>
            <a:ext cx="10693400" cy="6719544"/>
          </a:xfrm>
          <a:prstGeom prst="rect">
            <a:avLst/>
          </a:prstGeom>
        </p:spPr>
      </p:pic>
      <p:sp>
        <p:nvSpPr>
          <p:cNvPr id="5" name="object 2"/>
          <p:cNvSpPr txBox="1">
            <a:spLocks/>
          </p:cNvSpPr>
          <p:nvPr/>
        </p:nvSpPr>
        <p:spPr>
          <a:xfrm>
            <a:off x="437373" y="6824976"/>
            <a:ext cx="98623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000">
                <a:solidFill>
                  <a:srgbClr val="8A8A8A"/>
                </a:solidFill>
                <a:latin typeface="Gill Sans Light"/>
                <a:ea typeface="+mj-ea"/>
                <a:cs typeface="Gill Sans Light"/>
              </a:defRPr>
            </a:lvl1pPr>
          </a:lstStyle>
          <a:p>
            <a:r>
              <a:rPr lang="en-GB" dirty="0" smtClean="0">
                <a:latin typeface="Arial"/>
                <a:cs typeface="Arial"/>
              </a:rPr>
              <a:t>Falkland House Liverpool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18" y="6940037"/>
            <a:ext cx="372991" cy="276999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val 10"/>
          <p:cNvSpPr/>
          <p:nvPr/>
        </p:nvSpPr>
        <p:spPr>
          <a:xfrm>
            <a:off x="409492" y="4314825"/>
            <a:ext cx="1677773" cy="1677773"/>
          </a:xfrm>
          <a:prstGeom prst="ellipse">
            <a:avLst/>
          </a:prstGeom>
          <a:solidFill>
            <a:srgbClr val="800000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20" tIns="45661" rIns="91320" bIns="45661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48444" y="4458846"/>
            <a:ext cx="1982823" cy="1323439"/>
          </a:xfrm>
          <a:prstGeom prst="rect">
            <a:avLst/>
          </a:prstGeom>
          <a:noFill/>
          <a:ln>
            <a:noFill/>
          </a:ln>
        </p:spPr>
        <p:txBody>
          <a:bodyPr wrap="square" lIns="91320" tIns="45661" rIns="91320" bIns="45661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Helvetica"/>
                <a:cs typeface="Helvetica"/>
              </a:rPr>
              <a:t>Sold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Helvetica"/>
                <a:cs typeface="Helvetica"/>
              </a:rPr>
              <a:t>Out</a:t>
            </a:r>
          </a:p>
        </p:txBody>
      </p:sp>
    </p:spTree>
    <p:extLst>
      <p:ext uri="{BB962C8B-B14F-4D97-AF65-F5344CB8AC3E}">
        <p14:creationId xmlns:p14="http://schemas.microsoft.com/office/powerpoint/2010/main" val="55531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 018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" y="8"/>
            <a:ext cx="7531373" cy="6550850"/>
          </a:xfrm>
          <a:prstGeom prst="rect">
            <a:avLst/>
          </a:prstGeom>
        </p:spPr>
      </p:pic>
      <p:pic>
        <p:nvPicPr>
          <p:cNvPr id="3" name="Picture 2" descr="Falkland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2468" y="0"/>
            <a:ext cx="3830932" cy="3668480"/>
          </a:xfrm>
          <a:prstGeom prst="rect">
            <a:avLst/>
          </a:prstGeom>
        </p:spPr>
      </p:pic>
      <p:pic>
        <p:nvPicPr>
          <p:cNvPr id="2" name="Picture 1" descr="Falkland 2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144"/>
          <a:stretch/>
        </p:blipFill>
        <p:spPr>
          <a:xfrm>
            <a:off x="6244943" y="3702020"/>
            <a:ext cx="4448467" cy="2848840"/>
          </a:xfrm>
          <a:prstGeom prst="rect">
            <a:avLst/>
          </a:prstGeom>
        </p:spPr>
      </p:pic>
      <p:sp>
        <p:nvSpPr>
          <p:cNvPr id="14" name="object 2"/>
          <p:cNvSpPr txBox="1">
            <a:spLocks/>
          </p:cNvSpPr>
          <p:nvPr/>
        </p:nvSpPr>
        <p:spPr>
          <a:xfrm>
            <a:off x="452724" y="6560743"/>
            <a:ext cx="9862328" cy="14157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000">
                <a:solidFill>
                  <a:srgbClr val="8A8A8A"/>
                </a:solidFill>
                <a:latin typeface="Gill Sans Light"/>
                <a:ea typeface="+mj-ea"/>
                <a:cs typeface="Gill Sans Light"/>
              </a:defRPr>
            </a:lvl1pPr>
          </a:lstStyle>
          <a:p>
            <a:r>
              <a:rPr lang="en-GB" dirty="0" smtClean="0">
                <a:latin typeface="Arial"/>
                <a:cs typeface="Arial"/>
              </a:rPr>
              <a:t>Falkland House Build</a:t>
            </a:r>
          </a:p>
          <a:p>
            <a:r>
              <a:rPr lang="en-GB" sz="3200" spc="-5" dirty="0">
                <a:solidFill>
                  <a:srgbClr val="3FBBCF"/>
                </a:solidFill>
                <a:latin typeface="Arial"/>
                <a:cs typeface="Arial"/>
              </a:rPr>
              <a:t>Week 4</a:t>
            </a:r>
            <a:endParaRPr lang="en-GB" sz="3200" dirty="0">
              <a:latin typeface="Arial"/>
              <a:cs typeface="Arial"/>
            </a:endParaRPr>
          </a:p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5" name="object 3"/>
          <p:cNvSpPr/>
          <p:nvPr/>
        </p:nvSpPr>
        <p:spPr>
          <a:xfrm>
            <a:off x="5367" y="6652320"/>
            <a:ext cx="372991" cy="276999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806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712011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863" y="0"/>
            <a:ext cx="3031537" cy="2144038"/>
          </a:xfrm>
          <a:prstGeom prst="rect">
            <a:avLst/>
          </a:prstGeom>
        </p:spPr>
      </p:pic>
      <p:pic>
        <p:nvPicPr>
          <p:cNvPr id="4" name="Picture 3" descr="P712010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"/>
            <a:ext cx="7712315" cy="6403997"/>
          </a:xfrm>
          <a:prstGeom prst="rect">
            <a:avLst/>
          </a:prstGeom>
        </p:spPr>
      </p:pic>
      <p:pic>
        <p:nvPicPr>
          <p:cNvPr id="7" name="Picture 6" descr="20130705_112129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4562" y="2069167"/>
            <a:ext cx="2988838" cy="2420474"/>
          </a:xfrm>
          <a:prstGeom prst="rect">
            <a:avLst/>
          </a:prstGeom>
        </p:spPr>
      </p:pic>
      <p:pic>
        <p:nvPicPr>
          <p:cNvPr id="9" name="Picture 8" descr="Picture 01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863" y="4467225"/>
            <a:ext cx="3031537" cy="1955022"/>
          </a:xfrm>
          <a:prstGeom prst="rect">
            <a:avLst/>
          </a:prstGeom>
        </p:spPr>
      </p:pic>
      <p:sp>
        <p:nvSpPr>
          <p:cNvPr id="14" name="object 2"/>
          <p:cNvSpPr txBox="1">
            <a:spLocks/>
          </p:cNvSpPr>
          <p:nvPr/>
        </p:nvSpPr>
        <p:spPr>
          <a:xfrm>
            <a:off x="452724" y="6481335"/>
            <a:ext cx="9862328" cy="14157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000">
                <a:solidFill>
                  <a:srgbClr val="8A8A8A"/>
                </a:solidFill>
                <a:latin typeface="Gill Sans Light"/>
                <a:ea typeface="+mj-ea"/>
                <a:cs typeface="Gill Sans Light"/>
              </a:defRPr>
            </a:lvl1pPr>
          </a:lstStyle>
          <a:p>
            <a:r>
              <a:rPr lang="en-GB" dirty="0" smtClean="0">
                <a:latin typeface="Arial"/>
                <a:cs typeface="Arial"/>
              </a:rPr>
              <a:t>Falkland House Build</a:t>
            </a:r>
          </a:p>
          <a:p>
            <a:r>
              <a:rPr lang="en-GB" sz="3200" spc="-5" dirty="0">
                <a:solidFill>
                  <a:srgbClr val="3FBBCF"/>
                </a:solidFill>
                <a:latin typeface="Arial"/>
                <a:cs typeface="Arial"/>
              </a:rPr>
              <a:t>Week 16 &amp; 17</a:t>
            </a:r>
            <a:endParaRPr lang="en-GB" sz="3200" dirty="0">
              <a:latin typeface="Arial"/>
              <a:cs typeface="Arial"/>
            </a:endParaRPr>
          </a:p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5" name="object 3"/>
          <p:cNvSpPr/>
          <p:nvPr/>
        </p:nvSpPr>
        <p:spPr>
          <a:xfrm>
            <a:off x="5367" y="6572912"/>
            <a:ext cx="372991" cy="276999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03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3"/>
          <p:cNvSpPr/>
          <p:nvPr/>
        </p:nvSpPr>
        <p:spPr>
          <a:xfrm>
            <a:off x="7" y="7134230"/>
            <a:ext cx="372991" cy="276999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pic>
        <p:nvPicPr>
          <p:cNvPr id="3" name="Picture 2" descr="Falkland Exterior 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688449" cy="2971800"/>
          </a:xfrm>
          <a:prstGeom prst="rect">
            <a:avLst/>
          </a:prstGeom>
        </p:spPr>
      </p:pic>
      <p:pic>
        <p:nvPicPr>
          <p:cNvPr id="5" name="Picture 4" descr="IMG_159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1"/>
          <a:stretch/>
        </p:blipFill>
        <p:spPr>
          <a:xfrm>
            <a:off x="3361161" y="0"/>
            <a:ext cx="3571039" cy="2969756"/>
          </a:xfrm>
          <a:prstGeom prst="rect">
            <a:avLst/>
          </a:prstGeom>
        </p:spPr>
      </p:pic>
      <p:pic>
        <p:nvPicPr>
          <p:cNvPr id="9" name="Picture 8" descr="IMG_1652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8037" y="6"/>
            <a:ext cx="3695363" cy="2950657"/>
          </a:xfrm>
          <a:prstGeom prst="rect">
            <a:avLst/>
          </a:prstGeom>
        </p:spPr>
      </p:pic>
      <p:pic>
        <p:nvPicPr>
          <p:cNvPr id="13" name="Picture 12" descr="IMG_1092CROPPED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3019425"/>
            <a:ext cx="3513938" cy="2159433"/>
          </a:xfrm>
          <a:prstGeom prst="rect">
            <a:avLst/>
          </a:prstGeom>
        </p:spPr>
      </p:pic>
      <p:pic>
        <p:nvPicPr>
          <p:cNvPr id="14" name="Picture 13" descr="Bathroom B &amp; W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103" y="3019432"/>
            <a:ext cx="3151086" cy="2146613"/>
          </a:xfrm>
          <a:prstGeom prst="rect">
            <a:avLst/>
          </a:prstGeom>
        </p:spPr>
      </p:pic>
      <p:pic>
        <p:nvPicPr>
          <p:cNvPr id="15" name="Picture 14" descr="IMG_1739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7200" y="3017501"/>
            <a:ext cx="3886200" cy="2135524"/>
          </a:xfrm>
          <a:prstGeom prst="rect">
            <a:avLst/>
          </a:prstGeom>
        </p:spPr>
      </p:pic>
      <p:pic>
        <p:nvPicPr>
          <p:cNvPr id="16" name="Picture 15" descr="IMG_1125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29227"/>
            <a:ext cx="2986088" cy="1676400"/>
          </a:xfrm>
          <a:prstGeom prst="rect">
            <a:avLst/>
          </a:prstGeom>
        </p:spPr>
      </p:pic>
      <p:pic>
        <p:nvPicPr>
          <p:cNvPr id="17" name="Picture 16" descr="IMG_1133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0700" y="5229229"/>
            <a:ext cx="2374129" cy="1668379"/>
          </a:xfrm>
          <a:prstGeom prst="rect">
            <a:avLst/>
          </a:prstGeom>
        </p:spPr>
      </p:pic>
      <p:pic>
        <p:nvPicPr>
          <p:cNvPr id="18" name="Picture 17" descr="IMG_1150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100" y="5229229"/>
            <a:ext cx="2971800" cy="1668379"/>
          </a:xfrm>
          <a:prstGeom prst="rect">
            <a:avLst/>
          </a:prstGeom>
        </p:spPr>
      </p:pic>
      <p:pic>
        <p:nvPicPr>
          <p:cNvPr id="19" name="Picture 18" descr="IMG_1026.jpg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7101" y="5229227"/>
            <a:ext cx="2146300" cy="1676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365500" y="0"/>
            <a:ext cx="76200" cy="3019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68300" y="6992009"/>
            <a:ext cx="10693400" cy="53857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sz="2900" b="1" dirty="0">
                <a:solidFill>
                  <a:schemeClr val="bg1">
                    <a:lumMod val="65000"/>
                  </a:schemeClr>
                </a:solidFill>
              </a:rPr>
              <a:t>Completed Projects </a:t>
            </a:r>
          </a:p>
        </p:txBody>
      </p:sp>
    </p:spTree>
    <p:extLst>
      <p:ext uri="{BB962C8B-B14F-4D97-AF65-F5344CB8AC3E}">
        <p14:creationId xmlns:p14="http://schemas.microsoft.com/office/powerpoint/2010/main" val="296347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G:\Global Investments\Logos\USL\USL Identit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197" y="5153025"/>
            <a:ext cx="2566844" cy="1416472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317500" y="2486025"/>
            <a:ext cx="4336188" cy="936329"/>
          </a:xfrm>
          <a:prstGeom prst="rect">
            <a:avLst/>
          </a:prstGeom>
        </p:spPr>
        <p:txBody>
          <a:bodyPr wrap="square" lIns="104277" tIns="52139" rIns="104277" bIns="52139">
            <a:spAutoFit/>
          </a:bodyPr>
          <a:lstStyle/>
          <a:p>
            <a:pPr marL="325870" indent="-325870">
              <a:buFont typeface="Arial"/>
              <a:buChar char="•"/>
            </a:pPr>
            <a:r>
              <a:rPr lang="en-GB" dirty="0">
                <a:solidFill>
                  <a:srgbClr val="777777"/>
                </a:solidFill>
                <a:latin typeface="Arial"/>
                <a:cs typeface="Arial"/>
              </a:rPr>
              <a:t>Investors now receiving income </a:t>
            </a:r>
            <a:endParaRPr lang="en-GB" dirty="0" smtClean="0">
              <a:solidFill>
                <a:srgbClr val="777777"/>
              </a:solidFill>
              <a:latin typeface="Arial"/>
              <a:cs typeface="Arial"/>
            </a:endParaRPr>
          </a:p>
          <a:p>
            <a:pPr marL="325870" indent="-325870">
              <a:buFont typeface="Arial"/>
              <a:buChar char="•"/>
            </a:pPr>
            <a:endParaRPr lang="en-GB" dirty="0">
              <a:solidFill>
                <a:srgbClr val="777777"/>
              </a:solidFill>
              <a:latin typeface="Arial"/>
              <a:cs typeface="Arial"/>
            </a:endParaRPr>
          </a:p>
          <a:p>
            <a:pPr marL="325870" indent="-325870">
              <a:buFont typeface="Arial"/>
              <a:buChar char="•"/>
            </a:pPr>
            <a:r>
              <a:rPr lang="en-GB" dirty="0" smtClean="0">
                <a:solidFill>
                  <a:srgbClr val="777777"/>
                </a:solidFill>
                <a:latin typeface="Arial"/>
                <a:cs typeface="Arial"/>
              </a:rPr>
              <a:t>Income Paid every 3 months </a:t>
            </a:r>
            <a:endParaRPr lang="en-GB" dirty="0">
              <a:solidFill>
                <a:srgbClr val="777777"/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8348" y="1796209"/>
            <a:ext cx="3873630" cy="659294"/>
          </a:xfrm>
          <a:prstGeom prst="rect">
            <a:avLst/>
          </a:prstGeom>
        </p:spPr>
        <p:txBody>
          <a:bodyPr wrap="square" lIns="104277" tIns="52139" rIns="104277" bIns="52139">
            <a:spAutoFit/>
          </a:bodyPr>
          <a:lstStyle/>
          <a:p>
            <a:pPr marL="325870" indent="-325870">
              <a:buFont typeface="Arial"/>
              <a:buChar char="•"/>
            </a:pPr>
            <a:r>
              <a:rPr lang="en-GB" dirty="0">
                <a:solidFill>
                  <a:srgbClr val="777777"/>
                </a:solidFill>
                <a:latin typeface="Arial"/>
                <a:cs typeface="Arial"/>
              </a:rPr>
              <a:t>B</a:t>
            </a:r>
            <a:r>
              <a:rPr lang="en-GB" dirty="0" smtClean="0">
                <a:solidFill>
                  <a:srgbClr val="777777"/>
                </a:solidFill>
                <a:latin typeface="Arial"/>
                <a:cs typeface="Arial"/>
              </a:rPr>
              <a:t>ookings </a:t>
            </a:r>
            <a:r>
              <a:rPr lang="en-GB" dirty="0">
                <a:solidFill>
                  <a:srgbClr val="777777"/>
                </a:solidFill>
                <a:latin typeface="Arial"/>
                <a:cs typeface="Arial"/>
              </a:rPr>
              <a:t>taken for September 2014</a:t>
            </a:r>
          </a:p>
        </p:txBody>
      </p:sp>
      <p:sp>
        <p:nvSpPr>
          <p:cNvPr id="14" name="object 5"/>
          <p:cNvSpPr txBox="1"/>
          <p:nvPr/>
        </p:nvSpPr>
        <p:spPr>
          <a:xfrm>
            <a:off x="352536" y="305252"/>
            <a:ext cx="3470165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0"/>
            <a:r>
              <a:rPr lang="en-GB" sz="3000" spc="-5" dirty="0">
                <a:solidFill>
                  <a:srgbClr val="8A8A8A"/>
                </a:solidFill>
                <a:latin typeface="Arial"/>
                <a:cs typeface="Arial"/>
              </a:rPr>
              <a:t>Falkland House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15" name="object 7"/>
          <p:cNvSpPr/>
          <p:nvPr/>
        </p:nvSpPr>
        <p:spPr>
          <a:xfrm>
            <a:off x="3" y="448220"/>
            <a:ext cx="288290" cy="276999"/>
          </a:xfrm>
          <a:custGeom>
            <a:avLst/>
            <a:gdLst/>
            <a:ahLst/>
            <a:cxnLst/>
            <a:rect l="l" t="t" r="r" b="b"/>
            <a:pathLst>
              <a:path w="288290" h="570865">
                <a:moveTo>
                  <a:pt x="0" y="570585"/>
                </a:moveTo>
                <a:lnTo>
                  <a:pt x="287997" y="570585"/>
                </a:lnTo>
                <a:lnTo>
                  <a:pt x="287997" y="0"/>
                </a:lnTo>
                <a:lnTo>
                  <a:pt x="0" y="0"/>
                </a:lnTo>
                <a:lnTo>
                  <a:pt x="0" y="570585"/>
                </a:lnTo>
                <a:close/>
              </a:path>
            </a:pathLst>
          </a:custGeom>
          <a:solidFill>
            <a:srgbClr val="D57211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8"/>
          <p:cNvSpPr txBox="1"/>
          <p:nvPr/>
        </p:nvSpPr>
        <p:spPr>
          <a:xfrm>
            <a:off x="317500" y="657227"/>
            <a:ext cx="3609366" cy="4284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0" marR="6350" indent="62816">
              <a:lnSpc>
                <a:spcPct val="115599"/>
              </a:lnSpc>
            </a:pPr>
            <a:r>
              <a:rPr lang="en-GB" sz="2400" spc="-5" dirty="0">
                <a:solidFill>
                  <a:srgbClr val="D57211"/>
                </a:solidFill>
                <a:latin typeface="Arial"/>
                <a:cs typeface="Arial"/>
              </a:rPr>
              <a:t>Letting Update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8" name="object 8"/>
          <p:cNvSpPr txBox="1"/>
          <p:nvPr/>
        </p:nvSpPr>
        <p:spPr>
          <a:xfrm>
            <a:off x="317500" y="1114426"/>
            <a:ext cx="3352800" cy="3213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0" marR="6350" indent="62816">
              <a:lnSpc>
                <a:spcPct val="115599"/>
              </a:lnSpc>
            </a:pPr>
            <a:r>
              <a:rPr lang="en-GB" spc="-5" dirty="0" err="1">
                <a:solidFill>
                  <a:srgbClr val="D57211"/>
                </a:solidFill>
                <a:latin typeface="Arial"/>
                <a:cs typeface="Arial"/>
              </a:rPr>
              <a:t>www.urbanstudentlife.com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3" name="Picture 2" descr="Screen Shot 2014-01-10 at 15.33.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300" y="-17526"/>
            <a:ext cx="626110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0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E-Exterior-08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93400" cy="6801428"/>
          </a:xfrm>
          <a:prstGeom prst="rect">
            <a:avLst/>
          </a:prstGeom>
        </p:spPr>
      </p:pic>
      <p:sp>
        <p:nvSpPr>
          <p:cNvPr id="5" name="object 2"/>
          <p:cNvSpPr txBox="1">
            <a:spLocks/>
          </p:cNvSpPr>
          <p:nvPr/>
        </p:nvSpPr>
        <p:spPr>
          <a:xfrm>
            <a:off x="437373" y="6824974"/>
            <a:ext cx="98623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000">
                <a:solidFill>
                  <a:srgbClr val="8A8A8A"/>
                </a:solidFill>
                <a:latin typeface="Gill Sans Light"/>
                <a:ea typeface="+mj-ea"/>
                <a:cs typeface="Gill Sans Light"/>
              </a:defRPr>
            </a:lvl1pPr>
          </a:lstStyle>
          <a:p>
            <a:r>
              <a:rPr lang="en-GB" dirty="0" smtClean="0">
                <a:latin typeface="Arial"/>
                <a:cs typeface="Arial"/>
              </a:rPr>
              <a:t>Trinity Hall, Chester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16" y="6940034"/>
            <a:ext cx="372991" cy="276999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val 10"/>
          <p:cNvSpPr/>
          <p:nvPr/>
        </p:nvSpPr>
        <p:spPr>
          <a:xfrm>
            <a:off x="409490" y="4314825"/>
            <a:ext cx="1677773" cy="1677773"/>
          </a:xfrm>
          <a:prstGeom prst="ellipse">
            <a:avLst/>
          </a:prstGeom>
          <a:solidFill>
            <a:srgbClr val="800000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6" tIns="45669" rIns="91336" bIns="45669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48444" y="4458846"/>
            <a:ext cx="1982823" cy="1323439"/>
          </a:xfrm>
          <a:prstGeom prst="rect">
            <a:avLst/>
          </a:prstGeom>
          <a:noFill/>
          <a:ln>
            <a:noFill/>
          </a:ln>
        </p:spPr>
        <p:txBody>
          <a:bodyPr wrap="square" lIns="91336" tIns="45669" rIns="91336" bIns="45669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Helvetica"/>
                <a:cs typeface="Helvetica"/>
              </a:rPr>
              <a:t>Sold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Helvetica"/>
                <a:cs typeface="Helvetica"/>
              </a:rPr>
              <a:t>Out</a:t>
            </a:r>
          </a:p>
        </p:txBody>
      </p:sp>
    </p:spTree>
    <p:extLst>
      <p:ext uri="{BB962C8B-B14F-4D97-AF65-F5344CB8AC3E}">
        <p14:creationId xmlns:p14="http://schemas.microsoft.com/office/powerpoint/2010/main" val="378917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905626"/>
            <a:ext cx="10693400" cy="657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393700" y="6981825"/>
            <a:ext cx="9862329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dirty="0" smtClean="0"/>
              <a:t>Trinity House Build</a:t>
            </a:r>
            <a:br>
              <a:rPr lang="en-GB" dirty="0" smtClean="0"/>
            </a:br>
            <a:endParaRPr dirty="0">
              <a:solidFill>
                <a:srgbClr val="3BAEC2"/>
              </a:solidFill>
            </a:endParaRPr>
          </a:p>
        </p:txBody>
      </p:sp>
      <p:sp>
        <p:nvSpPr>
          <p:cNvPr id="12" name="object 3"/>
          <p:cNvSpPr/>
          <p:nvPr/>
        </p:nvSpPr>
        <p:spPr>
          <a:xfrm>
            <a:off x="0" y="7058025"/>
            <a:ext cx="372991" cy="265942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1700" y="0"/>
            <a:ext cx="3416101" cy="29432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4733" y="0"/>
            <a:ext cx="3748668" cy="2943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19425"/>
            <a:ext cx="3517900" cy="21088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100" y="3019425"/>
            <a:ext cx="3200400" cy="21088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0700" y="3019425"/>
            <a:ext cx="3822700" cy="21008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29225"/>
            <a:ext cx="2984500" cy="16594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700" y="5229225"/>
            <a:ext cx="2374129" cy="1676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8102" y="5229225"/>
            <a:ext cx="2853449" cy="1676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441700" y="0"/>
            <a:ext cx="76200" cy="3019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MG_2569.JPG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432176" cy="2943225"/>
          </a:xfrm>
          <a:prstGeom prst="rect">
            <a:avLst/>
          </a:prstGeom>
        </p:spPr>
      </p:pic>
      <p:pic>
        <p:nvPicPr>
          <p:cNvPr id="6" name="Picture 5" descr="IMG_2597.JPG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871" t="-1937"/>
          <a:stretch/>
        </p:blipFill>
        <p:spPr>
          <a:xfrm>
            <a:off x="7708900" y="5213182"/>
            <a:ext cx="2984500" cy="16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2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ternal block A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93400" cy="6787550"/>
          </a:xfrm>
          <a:prstGeom prst="rect">
            <a:avLst/>
          </a:prstGeom>
        </p:spPr>
      </p:pic>
      <p:sp>
        <p:nvSpPr>
          <p:cNvPr id="5" name="object 2"/>
          <p:cNvSpPr txBox="1">
            <a:spLocks/>
          </p:cNvSpPr>
          <p:nvPr/>
        </p:nvSpPr>
        <p:spPr>
          <a:xfrm>
            <a:off x="437373" y="6824964"/>
            <a:ext cx="98623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000">
                <a:solidFill>
                  <a:srgbClr val="8A8A8A"/>
                </a:solidFill>
                <a:latin typeface="Gill Sans Light"/>
                <a:ea typeface="+mj-ea"/>
                <a:cs typeface="Gill Sans Light"/>
              </a:defRPr>
            </a:lvl1pPr>
          </a:lstStyle>
          <a:p>
            <a:r>
              <a:rPr lang="en-GB" dirty="0" smtClean="0">
                <a:latin typeface="Arial"/>
                <a:cs typeface="Arial"/>
              </a:rPr>
              <a:t>Waterside Court, Chester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5" y="6940023"/>
            <a:ext cx="372991" cy="276999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520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>
            <a:spLocks/>
          </p:cNvSpPr>
          <p:nvPr/>
        </p:nvSpPr>
        <p:spPr>
          <a:xfrm>
            <a:off x="437371" y="6901160"/>
            <a:ext cx="986232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000">
                <a:solidFill>
                  <a:srgbClr val="8A8A8A"/>
                </a:solidFill>
                <a:latin typeface="Gill Sans Light"/>
                <a:ea typeface="+mj-ea"/>
                <a:cs typeface="Gill Sans Light"/>
              </a:defRPr>
            </a:lvl1pPr>
          </a:lstStyle>
          <a:p>
            <a:r>
              <a:rPr lang="en-GB" dirty="0" smtClean="0">
                <a:latin typeface="Arial"/>
                <a:cs typeface="Arial"/>
              </a:rPr>
              <a:t>Waterside Court build</a:t>
            </a:r>
          </a:p>
        </p:txBody>
      </p:sp>
      <p:sp>
        <p:nvSpPr>
          <p:cNvPr id="9" name="object 3"/>
          <p:cNvSpPr/>
          <p:nvPr/>
        </p:nvSpPr>
        <p:spPr>
          <a:xfrm>
            <a:off x="0" y="7020683"/>
            <a:ext cx="372991" cy="265942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2" name="Picture 1" descr="IMG_524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70500" cy="3493698"/>
          </a:xfrm>
          <a:prstGeom prst="rect">
            <a:avLst/>
          </a:prstGeom>
        </p:spPr>
      </p:pic>
      <p:pic>
        <p:nvPicPr>
          <p:cNvPr id="10" name="Picture 9" descr="CIMG3660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5044" y="-1"/>
            <a:ext cx="5956300" cy="3228975"/>
          </a:xfrm>
          <a:prstGeom prst="rect">
            <a:avLst/>
          </a:prstGeom>
        </p:spPr>
      </p:pic>
      <p:pic>
        <p:nvPicPr>
          <p:cNvPr id="13" name="Picture 12" descr="IMG_5267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95625"/>
            <a:ext cx="4756955" cy="3657600"/>
          </a:xfrm>
          <a:prstGeom prst="rect">
            <a:avLst/>
          </a:prstGeom>
        </p:spPr>
      </p:pic>
      <p:pic>
        <p:nvPicPr>
          <p:cNvPr id="15" name="Picture 14" descr="IMG_5252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6"/>
          <a:stretch/>
        </p:blipFill>
        <p:spPr>
          <a:xfrm>
            <a:off x="4737100" y="3095625"/>
            <a:ext cx="5956300" cy="365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3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uilding main shot normal.jpg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60" y="0"/>
            <a:ext cx="10724360" cy="635270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755900" y="4086225"/>
            <a:ext cx="1962062" cy="1939255"/>
          </a:xfrm>
          <a:prstGeom prst="ellipse">
            <a:avLst/>
          </a:prstGeom>
          <a:solidFill>
            <a:srgbClr val="B2DB59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176" tIns="52089" rIns="104176" bIns="52089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03500" y="4575511"/>
            <a:ext cx="2318801" cy="936329"/>
          </a:xfrm>
          <a:prstGeom prst="rect">
            <a:avLst/>
          </a:prstGeom>
          <a:noFill/>
          <a:ln>
            <a:noFill/>
          </a:ln>
        </p:spPr>
        <p:txBody>
          <a:bodyPr wrap="square" lIns="104176" tIns="52089" rIns="104176" bIns="52089" rtlCol="0"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Helvetica"/>
                <a:cs typeface="Helvetica"/>
              </a:rPr>
              <a:t>Construction</a:t>
            </a:r>
            <a:r>
              <a:rPr lang="en-US" sz="2700" dirty="0">
                <a:solidFill>
                  <a:schemeClr val="bg1"/>
                </a:solidFill>
                <a:latin typeface="Helvetica"/>
                <a:cs typeface="Helvetica"/>
              </a:rPr>
              <a:t> Started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2" name="object 2"/>
          <p:cNvSpPr txBox="1">
            <a:spLocks/>
          </p:cNvSpPr>
          <p:nvPr/>
        </p:nvSpPr>
        <p:spPr>
          <a:xfrm>
            <a:off x="444367" y="6481326"/>
            <a:ext cx="9862328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000">
                <a:solidFill>
                  <a:srgbClr val="8A8A8A"/>
                </a:solidFill>
                <a:latin typeface="Gill Sans Light"/>
                <a:ea typeface="+mj-ea"/>
                <a:cs typeface="Gill Sans Light"/>
              </a:defRPr>
            </a:lvl1pPr>
          </a:lstStyle>
          <a:p>
            <a:r>
              <a:rPr lang="en-GB" dirty="0" smtClean="0">
                <a:latin typeface="Arial"/>
                <a:cs typeface="Arial"/>
              </a:rPr>
              <a:t>Canterbury Student Village build</a:t>
            </a:r>
          </a:p>
          <a:p>
            <a:endParaRPr lang="en-GB" dirty="0" smtClean="0">
              <a:latin typeface="Arial"/>
              <a:cs typeface="Arial"/>
            </a:endParaRPr>
          </a:p>
        </p:txBody>
      </p:sp>
      <p:sp>
        <p:nvSpPr>
          <p:cNvPr id="13" name="object 3"/>
          <p:cNvSpPr/>
          <p:nvPr/>
        </p:nvSpPr>
        <p:spPr>
          <a:xfrm>
            <a:off x="7007" y="6600858"/>
            <a:ext cx="372991" cy="276999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4086225"/>
            <a:ext cx="1981199" cy="195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6100" y="4391025"/>
            <a:ext cx="1982823" cy="1323439"/>
          </a:xfrm>
          <a:prstGeom prst="rect">
            <a:avLst/>
          </a:prstGeom>
          <a:noFill/>
          <a:ln>
            <a:noFill/>
          </a:ln>
        </p:spPr>
        <p:txBody>
          <a:bodyPr wrap="square" lIns="91336" tIns="45669" rIns="91336" bIns="45669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Helvetica"/>
                <a:cs typeface="Helvetica"/>
              </a:rPr>
              <a:t>Sold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Helvetica"/>
                <a:cs typeface="Helvetica"/>
              </a:rPr>
              <a:t>Out</a:t>
            </a:r>
          </a:p>
        </p:txBody>
      </p:sp>
    </p:spTree>
    <p:extLst>
      <p:ext uri="{BB962C8B-B14F-4D97-AF65-F5344CB8AC3E}">
        <p14:creationId xmlns:p14="http://schemas.microsoft.com/office/powerpoint/2010/main" val="22536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4-03-14 at 10.31.02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9495" y="624270"/>
            <a:ext cx="3182272" cy="4343400"/>
          </a:xfrm>
          <a:prstGeom prst="rect">
            <a:avLst/>
          </a:prstGeom>
        </p:spPr>
      </p:pic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393700" y="123825"/>
            <a:ext cx="986232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dirty="0" smtClean="0"/>
              <a:t>Meet The Team</a:t>
            </a:r>
            <a:endParaRPr dirty="0"/>
          </a:p>
        </p:txBody>
      </p:sp>
      <p:sp>
        <p:nvSpPr>
          <p:cNvPr id="6" name="object 3"/>
          <p:cNvSpPr/>
          <p:nvPr/>
        </p:nvSpPr>
        <p:spPr>
          <a:xfrm>
            <a:off x="0" y="270002"/>
            <a:ext cx="351155" cy="301625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3" name="Picture 2" descr="DSC_005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809625"/>
            <a:ext cx="1135742" cy="1600200"/>
          </a:xfrm>
          <a:prstGeom prst="rect">
            <a:avLst/>
          </a:prstGeom>
        </p:spPr>
      </p:pic>
      <p:pic>
        <p:nvPicPr>
          <p:cNvPr id="4" name="Picture 3" descr="DSC_0114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3900" y="3019425"/>
            <a:ext cx="1143000" cy="16294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7500" y="2486025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Julie Harvey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93900" y="4648877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Daniel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Eccles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500" y="2638425"/>
            <a:ext cx="114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3BAEC2"/>
                </a:solidFill>
                <a:latin typeface="Arial"/>
                <a:cs typeface="Arial"/>
              </a:rPr>
              <a:t>Director</a:t>
            </a:r>
            <a:endParaRPr lang="en-US" sz="1100" dirty="0">
              <a:solidFill>
                <a:srgbClr val="3BAEC2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75100" y="7058025"/>
            <a:ext cx="1447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dirty="0">
              <a:solidFill>
                <a:srgbClr val="3BAEC2"/>
              </a:solidFill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118100" y="809625"/>
            <a:ext cx="1981200" cy="2014210"/>
            <a:chOff x="4356100" y="809625"/>
            <a:chExt cx="1981200" cy="2014210"/>
          </a:xfrm>
        </p:grpSpPr>
        <p:pic>
          <p:nvPicPr>
            <p:cNvPr id="13" name="Picture 12" descr="DSC_0143.jpg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37100" y="809625"/>
              <a:ext cx="1147500" cy="16002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584700" y="2409825"/>
              <a:ext cx="1524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Suzi </a:t>
              </a:r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Saunders 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356100" y="2562225"/>
              <a:ext cx="1981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3BAEC2"/>
                  </a:solidFill>
                  <a:latin typeface="Arial"/>
                  <a:cs typeface="Arial"/>
                </a:rPr>
                <a:t>PA to the Board of Directors</a:t>
              </a:r>
              <a:endParaRPr lang="en-US" sz="1100" dirty="0">
                <a:solidFill>
                  <a:srgbClr val="3BAEC2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841500" y="4801277"/>
            <a:ext cx="152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3BAEC2"/>
                </a:solidFill>
                <a:latin typeface="Arial"/>
                <a:cs typeface="Arial"/>
              </a:rPr>
              <a:t>Investment Manager</a:t>
            </a:r>
            <a:endParaRPr lang="en-US" sz="1100" dirty="0">
              <a:solidFill>
                <a:srgbClr val="3BAEC2"/>
              </a:solidFill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89300" y="809625"/>
            <a:ext cx="1752600" cy="2222868"/>
            <a:chOff x="165100" y="3006357"/>
            <a:chExt cx="1752600" cy="2222868"/>
          </a:xfrm>
        </p:grpSpPr>
        <p:pic>
          <p:nvPicPr>
            <p:cNvPr id="64" name="Picture 63" descr="DSC_0059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900" y="3006357"/>
              <a:ext cx="1143000" cy="161326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69900" y="4619625"/>
              <a:ext cx="1143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Nick </a:t>
              </a:r>
              <a:r>
                <a:rPr lang="en-US" sz="1200" dirty="0" err="1" smtClean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Reagen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65100" y="4798338"/>
              <a:ext cx="1752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3BAEC2"/>
                  </a:solidFill>
                  <a:latin typeface="Arial"/>
                  <a:cs typeface="Arial"/>
                </a:rPr>
                <a:t> Senior Business Development Manager</a:t>
              </a:r>
              <a:endParaRPr lang="en-US" sz="1100" dirty="0">
                <a:solidFill>
                  <a:srgbClr val="3BAEC2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841500" y="237681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Andrew Dixon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89100" y="2529215"/>
            <a:ext cx="152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3BAEC2"/>
                </a:solidFill>
                <a:latin typeface="Arial"/>
                <a:cs typeface="Arial"/>
              </a:rPr>
              <a:t>Director</a:t>
            </a:r>
            <a:endParaRPr lang="en-US" sz="1100" dirty="0">
              <a:solidFill>
                <a:srgbClr val="3BAEC2"/>
              </a:solidFill>
              <a:latin typeface="Arial"/>
              <a:cs typeface="Arial"/>
            </a:endParaRPr>
          </a:p>
        </p:txBody>
      </p:sp>
      <p:pic>
        <p:nvPicPr>
          <p:cNvPr id="47" name="Picture 46" descr="DSC_0097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1700" y="5273752"/>
            <a:ext cx="1219200" cy="1642831"/>
          </a:xfrm>
          <a:prstGeom prst="rect">
            <a:avLst/>
          </a:prstGeom>
        </p:spPr>
      </p:pic>
      <p:pic>
        <p:nvPicPr>
          <p:cNvPr id="48" name="Picture 47" descr="DSC_0042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396" y="5294238"/>
            <a:ext cx="1143000" cy="1575363"/>
          </a:xfrm>
          <a:prstGeom prst="rect">
            <a:avLst/>
          </a:prstGeom>
        </p:spPr>
      </p:pic>
      <p:pic>
        <p:nvPicPr>
          <p:cNvPr id="49" name="Picture 48" descr="DSC_0116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628566" y="5276861"/>
            <a:ext cx="1150267" cy="160020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803166" y="687706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Jennifer McCall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619267" y="6877061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Max England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251700" y="6945838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Myles Power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841500" y="7127450"/>
            <a:ext cx="1447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3BAEC2"/>
                </a:solidFill>
                <a:latin typeface="Arial"/>
                <a:cs typeface="Arial"/>
              </a:rPr>
              <a:t>Marketing Executive</a:t>
            </a:r>
            <a:endParaRPr lang="en-US" sz="1100" dirty="0">
              <a:solidFill>
                <a:srgbClr val="3BAEC2"/>
              </a:solidFill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479799" y="7119579"/>
            <a:ext cx="1447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3BAEC2"/>
                </a:solidFill>
                <a:latin typeface="Arial"/>
                <a:cs typeface="Arial"/>
              </a:rPr>
              <a:t>Graphic &amp; Web Designer</a:t>
            </a:r>
            <a:endParaRPr lang="en-US" sz="1100" dirty="0">
              <a:solidFill>
                <a:srgbClr val="3BAEC2"/>
              </a:solidFill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37400" y="7135658"/>
            <a:ext cx="1447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3BAEC2"/>
                </a:solidFill>
                <a:latin typeface="Arial"/>
                <a:cs typeface="Arial"/>
              </a:rPr>
              <a:t>Conveyancing Coordinator</a:t>
            </a:r>
            <a:endParaRPr lang="en-US" sz="1100" dirty="0">
              <a:solidFill>
                <a:srgbClr val="3BAEC2"/>
              </a:solidFill>
              <a:latin typeface="Arial"/>
              <a:cs typeface="Arial"/>
            </a:endParaRPr>
          </a:p>
        </p:txBody>
      </p:sp>
      <p:pic>
        <p:nvPicPr>
          <p:cNvPr id="57" name="Picture 56" descr="DSC_0151.jpg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2"/>
          <a:stretch/>
        </p:blipFill>
        <p:spPr>
          <a:xfrm>
            <a:off x="1841500" y="794795"/>
            <a:ext cx="1247516" cy="16149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97145" y="3028894"/>
            <a:ext cx="1524000" cy="2043462"/>
            <a:chOff x="2374900" y="2990173"/>
            <a:chExt cx="1524000" cy="2043462"/>
          </a:xfrm>
        </p:grpSpPr>
        <p:sp>
          <p:nvSpPr>
            <p:cNvPr id="21" name="TextBox 20"/>
            <p:cNvSpPr txBox="1"/>
            <p:nvPr/>
          </p:nvSpPr>
          <p:spPr>
            <a:xfrm>
              <a:off x="2451100" y="4619625"/>
              <a:ext cx="1219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Mark Mansfield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74900" y="4772025"/>
              <a:ext cx="1524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3BAEC2"/>
                  </a:solidFill>
                  <a:latin typeface="Arial"/>
                  <a:cs typeface="Arial"/>
                </a:rPr>
                <a:t>Investment Manager</a:t>
              </a:r>
              <a:endParaRPr lang="en-US" sz="1100" dirty="0">
                <a:solidFill>
                  <a:srgbClr val="3BAEC2"/>
                </a:solidFill>
                <a:latin typeface="Arial"/>
                <a:cs typeface="Arial"/>
              </a:endParaRPr>
            </a:p>
          </p:txBody>
        </p:sp>
        <p:pic>
          <p:nvPicPr>
            <p:cNvPr id="58" name="Picture 57" descr="DSC_0155.jpg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51101" y="2990173"/>
              <a:ext cx="1268700" cy="1608987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-63500" y="3048677"/>
            <a:ext cx="1981200" cy="2259687"/>
            <a:chOff x="6261100" y="3019425"/>
            <a:chExt cx="1981200" cy="2259687"/>
          </a:xfrm>
        </p:grpSpPr>
        <p:pic>
          <p:nvPicPr>
            <p:cNvPr id="2" name="Picture 1" descr="DSC_0011.jpg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42100" y="3019425"/>
              <a:ext cx="1219200" cy="167064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642100" y="4695825"/>
              <a:ext cx="1143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Tim </a:t>
              </a:r>
              <a:r>
                <a:rPr lang="en-US" sz="1200" dirty="0" err="1" smtClean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Woolven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261100" y="4848225"/>
              <a:ext cx="1981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3BAEC2"/>
                  </a:solidFill>
                  <a:latin typeface="Arial"/>
                  <a:cs typeface="Arial"/>
                </a:rPr>
                <a:t>Business Development Manager</a:t>
              </a:r>
              <a:endParaRPr lang="en-US" sz="1100" dirty="0">
                <a:solidFill>
                  <a:srgbClr val="3BAEC2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9" name="Picture 8" descr="DSC_0037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991" y="5241305"/>
            <a:ext cx="1163609" cy="16764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368925" y="6916583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Jennifer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Tappin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68925" y="7119580"/>
            <a:ext cx="152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3BAEC2"/>
                </a:solidFill>
                <a:latin typeface="Arial"/>
                <a:cs typeface="Arial"/>
              </a:rPr>
              <a:t>Conveyancing Manager</a:t>
            </a:r>
            <a:endParaRPr lang="en-US" sz="1100" dirty="0">
              <a:solidFill>
                <a:srgbClr val="3BAEC2"/>
              </a:solidFill>
              <a:latin typeface="Arial"/>
              <a:cs typeface="Arial"/>
            </a:endParaRPr>
          </a:p>
        </p:txBody>
      </p:sp>
      <p:pic>
        <p:nvPicPr>
          <p:cNvPr id="10" name="Picture 9" descr="DSC_0021.jpg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7179" y="3048676"/>
            <a:ext cx="1171341" cy="167640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346700" y="4772025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Stacey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Cockerill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422900" y="4924425"/>
            <a:ext cx="152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3BAEC2"/>
                </a:solidFill>
                <a:latin typeface="Arial"/>
                <a:cs typeface="Arial"/>
              </a:rPr>
              <a:t>Sales Administrator</a:t>
            </a:r>
            <a:endParaRPr lang="en-US" sz="1100" dirty="0">
              <a:solidFill>
                <a:srgbClr val="3BAEC2"/>
              </a:solidFill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310" y="5294239"/>
            <a:ext cx="1068081" cy="158282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75577" y="6877059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Richard Caton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49225" y="7116529"/>
            <a:ext cx="1447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3BAEC2"/>
                </a:solidFill>
                <a:latin typeface="Arial"/>
                <a:cs typeface="Arial"/>
              </a:rPr>
              <a:t>Head of Marketing</a:t>
            </a:r>
            <a:endParaRPr lang="en-US" sz="1100" dirty="0">
              <a:solidFill>
                <a:srgbClr val="3BAEC2"/>
              </a:solidFill>
              <a:latin typeface="Arial"/>
              <a:cs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2407" y="5285391"/>
            <a:ext cx="1163609" cy="1660447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8976816" y="692686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Louise Lukow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890311" y="7088159"/>
            <a:ext cx="1447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3BAEC2"/>
                </a:solidFill>
                <a:latin typeface="Arial"/>
                <a:cs typeface="Arial"/>
              </a:rPr>
              <a:t>Sales </a:t>
            </a:r>
            <a:r>
              <a:rPr lang="en-US" sz="1100" dirty="0" err="1" smtClean="0">
                <a:solidFill>
                  <a:srgbClr val="3BAEC2"/>
                </a:solidFill>
                <a:latin typeface="Arial"/>
                <a:cs typeface="Arial"/>
              </a:rPr>
              <a:t>Progressor</a:t>
            </a:r>
            <a:endParaRPr lang="en-US" sz="1100" dirty="0">
              <a:solidFill>
                <a:srgbClr val="3BAEC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616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>
            <a:spLocks/>
          </p:cNvSpPr>
          <p:nvPr/>
        </p:nvSpPr>
        <p:spPr>
          <a:xfrm>
            <a:off x="437371" y="6901160"/>
            <a:ext cx="986232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000">
                <a:solidFill>
                  <a:srgbClr val="8A8A8A"/>
                </a:solidFill>
                <a:latin typeface="Gill Sans Light"/>
                <a:ea typeface="+mj-ea"/>
                <a:cs typeface="Gill Sans Light"/>
              </a:defRPr>
            </a:lvl1pPr>
          </a:lstStyle>
          <a:p>
            <a:r>
              <a:rPr lang="en-GB" dirty="0" smtClean="0">
                <a:latin typeface="Arial"/>
                <a:cs typeface="Arial"/>
              </a:rPr>
              <a:t>Canterbury Student Village build – Phase 1</a:t>
            </a:r>
          </a:p>
        </p:txBody>
      </p:sp>
      <p:sp>
        <p:nvSpPr>
          <p:cNvPr id="9" name="object 3"/>
          <p:cNvSpPr/>
          <p:nvPr/>
        </p:nvSpPr>
        <p:spPr>
          <a:xfrm>
            <a:off x="0" y="7020683"/>
            <a:ext cx="372991" cy="265942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3517900" y="0"/>
            <a:ext cx="76200" cy="6372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SC_0035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6500" y="3171825"/>
            <a:ext cx="3131732" cy="3429000"/>
          </a:xfrm>
          <a:prstGeom prst="rect">
            <a:avLst/>
          </a:prstGeom>
        </p:spPr>
      </p:pic>
      <p:pic>
        <p:nvPicPr>
          <p:cNvPr id="6" name="Picture 5" descr="DSC_010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9690" y="0"/>
            <a:ext cx="3313710" cy="3099002"/>
          </a:xfrm>
          <a:prstGeom prst="rect">
            <a:avLst/>
          </a:prstGeom>
        </p:spPr>
      </p:pic>
      <p:pic>
        <p:nvPicPr>
          <p:cNvPr id="7" name="Picture 6" descr="DSC_0002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6"/>
          <a:stretch/>
        </p:blipFill>
        <p:spPr>
          <a:xfrm>
            <a:off x="3594100" y="7565"/>
            <a:ext cx="3698139" cy="3088060"/>
          </a:xfrm>
          <a:prstGeom prst="rect">
            <a:avLst/>
          </a:prstGeom>
        </p:spPr>
      </p:pic>
      <p:pic>
        <p:nvPicPr>
          <p:cNvPr id="10" name="Picture 9" descr="DSC_0003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466738" cy="3077771"/>
          </a:xfrm>
          <a:prstGeom prst="rect">
            <a:avLst/>
          </a:prstGeom>
        </p:spPr>
      </p:pic>
      <p:pic>
        <p:nvPicPr>
          <p:cNvPr id="11" name="Picture 10" descr="DSC_0097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1" y="3171825"/>
            <a:ext cx="3626918" cy="3427244"/>
          </a:xfrm>
          <a:prstGeom prst="rect">
            <a:avLst/>
          </a:prstGeom>
        </p:spPr>
      </p:pic>
      <p:pic>
        <p:nvPicPr>
          <p:cNvPr id="17" name="Picture 16" descr="DSC_0075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3565" y="3171825"/>
            <a:ext cx="367983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8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>
            <a:spLocks/>
          </p:cNvSpPr>
          <p:nvPr/>
        </p:nvSpPr>
        <p:spPr>
          <a:xfrm>
            <a:off x="437371" y="6901160"/>
            <a:ext cx="1016712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000">
                <a:solidFill>
                  <a:srgbClr val="8A8A8A"/>
                </a:solidFill>
                <a:latin typeface="Gill Sans Light"/>
                <a:ea typeface="+mj-ea"/>
                <a:cs typeface="Gill Sans Light"/>
              </a:defRPr>
            </a:lvl1pPr>
          </a:lstStyle>
          <a:p>
            <a:r>
              <a:rPr lang="en-GB" dirty="0" smtClean="0">
                <a:latin typeface="Arial"/>
                <a:cs typeface="Arial"/>
              </a:rPr>
              <a:t>Canterbury Student Village build – Phase 2</a:t>
            </a:r>
          </a:p>
        </p:txBody>
      </p:sp>
      <p:sp>
        <p:nvSpPr>
          <p:cNvPr id="9" name="object 3"/>
          <p:cNvSpPr/>
          <p:nvPr/>
        </p:nvSpPr>
        <p:spPr>
          <a:xfrm>
            <a:off x="0" y="7020683"/>
            <a:ext cx="372991" cy="265942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3517900" y="0"/>
            <a:ext cx="76200" cy="6372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1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432300" y="-1"/>
            <a:ext cx="6261100" cy="3558830"/>
          </a:xfrm>
          <a:prstGeom prst="rect">
            <a:avLst/>
          </a:prstGeom>
        </p:spPr>
      </p:pic>
      <p:pic>
        <p:nvPicPr>
          <p:cNvPr id="6" name="Picture 5" descr="10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1"/>
          <a:stretch/>
        </p:blipFill>
        <p:spPr>
          <a:xfrm rot="10800000">
            <a:off x="4432299" y="3620586"/>
            <a:ext cx="6261100" cy="30564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7" b="3045"/>
          <a:stretch/>
        </p:blipFill>
        <p:spPr>
          <a:xfrm rot="5400000">
            <a:off x="-1129888" y="1121944"/>
            <a:ext cx="6673022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3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19"/>
            <a:ext cx="10693400" cy="6478306"/>
          </a:xfrm>
          <a:prstGeom prst="rect">
            <a:avLst/>
          </a:prstGeom>
        </p:spPr>
      </p:pic>
      <p:sp>
        <p:nvSpPr>
          <p:cNvPr id="12" name="object 2"/>
          <p:cNvSpPr txBox="1">
            <a:spLocks/>
          </p:cNvSpPr>
          <p:nvPr/>
        </p:nvSpPr>
        <p:spPr>
          <a:xfrm>
            <a:off x="437373" y="6640148"/>
            <a:ext cx="98623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000">
                <a:solidFill>
                  <a:srgbClr val="8A8A8A"/>
                </a:solidFill>
                <a:latin typeface="Gill Sans Light"/>
                <a:ea typeface="+mj-ea"/>
                <a:cs typeface="Gill Sans Light"/>
              </a:defRPr>
            </a:lvl1pPr>
          </a:lstStyle>
          <a:p>
            <a:r>
              <a:rPr lang="en-GB" dirty="0" smtClean="0">
                <a:latin typeface="Arial"/>
                <a:cs typeface="Arial"/>
              </a:rPr>
              <a:t>The Paramount build</a:t>
            </a:r>
          </a:p>
        </p:txBody>
      </p:sp>
      <p:sp>
        <p:nvSpPr>
          <p:cNvPr id="13" name="object 3"/>
          <p:cNvSpPr/>
          <p:nvPr/>
        </p:nvSpPr>
        <p:spPr>
          <a:xfrm>
            <a:off x="6" y="6759671"/>
            <a:ext cx="372991" cy="276999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val 13"/>
          <p:cNvSpPr/>
          <p:nvPr/>
        </p:nvSpPr>
        <p:spPr>
          <a:xfrm>
            <a:off x="774700" y="4086225"/>
            <a:ext cx="1828800" cy="1822382"/>
          </a:xfrm>
          <a:prstGeom prst="ellipse">
            <a:avLst/>
          </a:prstGeom>
          <a:solidFill>
            <a:srgbClr val="008000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77" tIns="52139" rIns="104277" bIns="52139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2300" y="4416696"/>
            <a:ext cx="2133600" cy="1090181"/>
          </a:xfrm>
          <a:prstGeom prst="rect">
            <a:avLst/>
          </a:prstGeom>
          <a:noFill/>
          <a:ln>
            <a:noFill/>
          </a:ln>
        </p:spPr>
        <p:txBody>
          <a:bodyPr wrap="square" lIns="104277" tIns="52139" rIns="104277" bIns="52139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Units </a:t>
            </a:r>
            <a:r>
              <a:rPr lang="en-US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Available</a:t>
            </a:r>
            <a:endParaRPr lang="en-US" sz="28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457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>
            <a:spLocks/>
          </p:cNvSpPr>
          <p:nvPr/>
        </p:nvSpPr>
        <p:spPr>
          <a:xfrm>
            <a:off x="437371" y="6901160"/>
            <a:ext cx="986232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000">
                <a:solidFill>
                  <a:srgbClr val="8A8A8A"/>
                </a:solidFill>
                <a:latin typeface="Gill Sans Light"/>
                <a:ea typeface="+mj-ea"/>
                <a:cs typeface="Gill Sans Light"/>
              </a:defRPr>
            </a:lvl1pPr>
          </a:lstStyle>
          <a:p>
            <a:r>
              <a:rPr lang="en-GB" dirty="0" smtClean="0">
                <a:latin typeface="Arial"/>
                <a:cs typeface="Arial"/>
              </a:rPr>
              <a:t>The Paramount build- Ground works begin</a:t>
            </a:r>
          </a:p>
        </p:txBody>
      </p:sp>
      <p:sp>
        <p:nvSpPr>
          <p:cNvPr id="9" name="object 3"/>
          <p:cNvSpPr/>
          <p:nvPr/>
        </p:nvSpPr>
        <p:spPr>
          <a:xfrm>
            <a:off x="0" y="7020683"/>
            <a:ext cx="372991" cy="265942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0283" y="3469382"/>
            <a:ext cx="4969266" cy="3255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384" y="200025"/>
            <a:ext cx="4931165" cy="31706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6" y="200025"/>
            <a:ext cx="4729632" cy="3170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6" y="3469382"/>
            <a:ext cx="4729632" cy="325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3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4-09 at 15.09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11696"/>
            <a:ext cx="10693400" cy="5203529"/>
          </a:xfrm>
          <a:prstGeom prst="rect">
            <a:avLst/>
          </a:prstGeom>
        </p:spPr>
      </p:pic>
      <p:sp>
        <p:nvSpPr>
          <p:cNvPr id="4" name="object 3"/>
          <p:cNvSpPr txBox="1">
            <a:spLocks/>
          </p:cNvSpPr>
          <p:nvPr/>
        </p:nvSpPr>
        <p:spPr>
          <a:xfrm>
            <a:off x="428236" y="1876429"/>
            <a:ext cx="9862328" cy="4411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696">
              <a:lnSpc>
                <a:spcPts val="3360"/>
              </a:lnSpc>
            </a:pPr>
            <a:r>
              <a:rPr lang="en-US" sz="3200" dirty="0">
                <a:solidFill>
                  <a:srgbClr val="8A8A8A"/>
                </a:solidFill>
                <a:latin typeface="Arial"/>
                <a:cs typeface="Arial"/>
              </a:rPr>
              <a:t>Investment </a:t>
            </a:r>
            <a:r>
              <a:rPr lang="en-US" sz="3200" dirty="0" smtClean="0">
                <a:solidFill>
                  <a:srgbClr val="8A8A8A"/>
                </a:solidFill>
                <a:latin typeface="Arial"/>
                <a:cs typeface="Arial"/>
              </a:rPr>
              <a:t>Summary</a:t>
            </a:r>
            <a:endParaRPr lang="en-US" sz="3200" dirty="0">
              <a:solidFill>
                <a:srgbClr val="8A8A8A"/>
              </a:solidFill>
              <a:latin typeface="Arial"/>
              <a:cs typeface="Arial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4" y="1952630"/>
            <a:ext cx="351155" cy="276999"/>
          </a:xfrm>
          <a:custGeom>
            <a:avLst/>
            <a:gdLst/>
            <a:ahLst/>
            <a:cxnLst/>
            <a:rect l="l" t="t" r="r" b="b"/>
            <a:pathLst>
              <a:path w="351155" h="570865">
                <a:moveTo>
                  <a:pt x="0" y="570598"/>
                </a:moveTo>
                <a:lnTo>
                  <a:pt x="351002" y="570598"/>
                </a:lnTo>
                <a:lnTo>
                  <a:pt x="351002" y="0"/>
                </a:lnTo>
                <a:lnTo>
                  <a:pt x="0" y="0"/>
                </a:lnTo>
                <a:lnTo>
                  <a:pt x="0" y="5705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0"/>
          <a:stretch/>
        </p:blipFill>
        <p:spPr>
          <a:xfrm>
            <a:off x="0" y="1"/>
            <a:ext cx="10693400" cy="185609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023101" y="123825"/>
            <a:ext cx="2812868" cy="2362197"/>
            <a:chOff x="8231076" y="3053516"/>
            <a:chExt cx="2590800" cy="2175709"/>
          </a:xfrm>
        </p:grpSpPr>
        <p:sp>
          <p:nvSpPr>
            <p:cNvPr id="9" name="Oval 8"/>
            <p:cNvSpPr/>
            <p:nvPr/>
          </p:nvSpPr>
          <p:spPr>
            <a:xfrm>
              <a:off x="8459676" y="3095625"/>
              <a:ext cx="2144824" cy="2133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31076" y="3053516"/>
              <a:ext cx="2590800" cy="1785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2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Annual income 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from</a:t>
              </a:r>
              <a:endParaRPr lang="en-US" sz="20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4800" dirty="0">
                  <a:solidFill>
                    <a:schemeClr val="bg1"/>
                  </a:solidFill>
                </a:rPr>
                <a:t> £</a:t>
              </a:r>
              <a:r>
                <a:rPr lang="en-US" sz="4800" dirty="0" smtClean="0">
                  <a:solidFill>
                    <a:schemeClr val="bg1"/>
                  </a:solidFill>
                </a:rPr>
                <a:t>5,220</a:t>
              </a:r>
              <a:endParaRPr lang="en-US" sz="4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038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276225"/>
            <a:ext cx="9624060" cy="1652157"/>
          </a:xfrm>
        </p:spPr>
        <p:txBody>
          <a:bodyPr>
            <a:normAutofit/>
          </a:bodyPr>
          <a:lstStyle/>
          <a:p>
            <a:r>
              <a:rPr lang="en-GB" dirty="0" smtClean="0"/>
              <a:t>Exit Strategy</a:t>
            </a:r>
            <a:endParaRPr lang="en-GB" sz="2400" dirty="0">
              <a:solidFill>
                <a:srgbClr val="3BAEC2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55719" y="1160937"/>
            <a:ext cx="8348823" cy="690745"/>
          </a:xfrm>
          <a:prstGeom prst="rect">
            <a:avLst/>
          </a:prstGeom>
        </p:spPr>
        <p:txBody>
          <a:bodyPr vert="horz" lIns="104277" tIns="52139" rIns="104277" bIns="52139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1303" y="1076325"/>
            <a:ext cx="9852495" cy="5133836"/>
          </a:xfrm>
          <a:prstGeom prst="rect">
            <a:avLst/>
          </a:prstGeom>
        </p:spPr>
        <p:txBody>
          <a:bodyPr vert="horz" lIns="104277" tIns="52139" rIns="104277" bIns="52139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rgbClr val="8A8A8A"/>
                </a:solidFill>
                <a:latin typeface="Arial"/>
                <a:cs typeface="Arial"/>
              </a:rPr>
              <a:t>High demand for completed units with a good track </a:t>
            </a:r>
            <a:r>
              <a:rPr lang="en-GB" sz="1800" dirty="0" smtClean="0">
                <a:solidFill>
                  <a:srgbClr val="8A8A8A"/>
                </a:solidFill>
                <a:latin typeface="Arial"/>
                <a:cs typeface="Arial"/>
              </a:rPr>
              <a:t>r</a:t>
            </a:r>
            <a:r>
              <a:rPr lang="en-GB" sz="1800" dirty="0" smtClean="0">
                <a:solidFill>
                  <a:srgbClr val="8A8A8A"/>
                </a:solidFill>
                <a:latin typeface="Arial"/>
                <a:cs typeface="Arial"/>
              </a:rPr>
              <a:t>ecord</a:t>
            </a:r>
            <a:endParaRPr lang="en-GB" sz="1800" dirty="0">
              <a:solidFill>
                <a:srgbClr val="8A8A8A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GB" sz="1800" dirty="0">
              <a:solidFill>
                <a:srgbClr val="8A8A8A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GB" sz="1800" dirty="0" smtClean="0">
                <a:solidFill>
                  <a:srgbClr val="8A8A8A"/>
                </a:solidFill>
                <a:latin typeface="Arial"/>
                <a:cs typeface="Arial"/>
              </a:rPr>
              <a:t>Sell </a:t>
            </a:r>
            <a:r>
              <a:rPr lang="en-GB" sz="1800" dirty="0">
                <a:solidFill>
                  <a:srgbClr val="8A8A8A"/>
                </a:solidFill>
                <a:latin typeface="Arial"/>
                <a:cs typeface="Arial"/>
              </a:rPr>
              <a:t>anytime from completion</a:t>
            </a:r>
          </a:p>
          <a:p>
            <a:pPr>
              <a:lnSpc>
                <a:spcPct val="150000"/>
              </a:lnSpc>
            </a:pPr>
            <a:r>
              <a:rPr lang="en-GB" sz="1800" dirty="0">
                <a:solidFill>
                  <a:srgbClr val="8A8A8A"/>
                </a:solidFill>
                <a:latin typeface="Arial"/>
                <a:cs typeface="Arial"/>
              </a:rPr>
              <a:t>Sell to any one, anywhere in the world </a:t>
            </a:r>
          </a:p>
          <a:p>
            <a:pPr>
              <a:lnSpc>
                <a:spcPct val="150000"/>
              </a:lnSpc>
            </a:pPr>
            <a:r>
              <a:rPr lang="en-GB" sz="1800" dirty="0">
                <a:solidFill>
                  <a:srgbClr val="8A8A8A"/>
                </a:solidFill>
                <a:latin typeface="Arial"/>
                <a:cs typeface="Arial"/>
              </a:rPr>
              <a:t>Sell direct or via any agency, anywhere in the world. </a:t>
            </a:r>
          </a:p>
          <a:p>
            <a:pPr>
              <a:lnSpc>
                <a:spcPct val="150000"/>
              </a:lnSpc>
            </a:pPr>
            <a:r>
              <a:rPr lang="en-GB" sz="1800" dirty="0" smtClean="0">
                <a:solidFill>
                  <a:srgbClr val="8A8A8A"/>
                </a:solidFill>
                <a:latin typeface="Arial"/>
                <a:cs typeface="Arial"/>
              </a:rPr>
              <a:t>Legal </a:t>
            </a:r>
            <a:r>
              <a:rPr lang="en-GB" sz="1800" dirty="0">
                <a:solidFill>
                  <a:srgbClr val="8A8A8A"/>
                </a:solidFill>
                <a:latin typeface="Arial"/>
                <a:cs typeface="Arial"/>
              </a:rPr>
              <a:t>f</a:t>
            </a:r>
            <a:r>
              <a:rPr lang="en-GB" sz="1800" dirty="0" smtClean="0">
                <a:solidFill>
                  <a:srgbClr val="8A8A8A"/>
                </a:solidFill>
                <a:latin typeface="Arial"/>
                <a:cs typeface="Arial"/>
              </a:rPr>
              <a:t>ees </a:t>
            </a:r>
            <a:r>
              <a:rPr lang="en-GB" sz="1800" dirty="0">
                <a:solidFill>
                  <a:srgbClr val="8A8A8A"/>
                </a:solidFill>
                <a:latin typeface="Arial"/>
                <a:cs typeface="Arial"/>
              </a:rPr>
              <a:t>to sell just  £700 - £900</a:t>
            </a:r>
          </a:p>
          <a:p>
            <a:pPr>
              <a:lnSpc>
                <a:spcPct val="150000"/>
              </a:lnSpc>
            </a:pPr>
            <a:r>
              <a:rPr lang="en-GB" sz="1800" dirty="0">
                <a:solidFill>
                  <a:srgbClr val="8A8A8A"/>
                </a:solidFill>
                <a:latin typeface="Arial"/>
                <a:cs typeface="Arial"/>
              </a:rPr>
              <a:t>Agency </a:t>
            </a:r>
            <a:r>
              <a:rPr lang="en-GB" sz="1800" dirty="0" smtClean="0">
                <a:solidFill>
                  <a:srgbClr val="8A8A8A"/>
                </a:solidFill>
                <a:latin typeface="Arial"/>
                <a:cs typeface="Arial"/>
              </a:rPr>
              <a:t>fees </a:t>
            </a:r>
            <a:r>
              <a:rPr lang="en-GB" sz="1800" dirty="0">
                <a:solidFill>
                  <a:srgbClr val="8A8A8A"/>
                </a:solidFill>
                <a:latin typeface="Arial"/>
                <a:cs typeface="Arial"/>
              </a:rPr>
              <a:t>2-3 %</a:t>
            </a:r>
          </a:p>
          <a:p>
            <a:pPr>
              <a:lnSpc>
                <a:spcPct val="150000"/>
              </a:lnSpc>
            </a:pPr>
            <a:r>
              <a:rPr lang="en-GB" sz="1800" dirty="0">
                <a:solidFill>
                  <a:srgbClr val="8A8A8A"/>
                </a:solidFill>
                <a:latin typeface="Arial"/>
                <a:cs typeface="Arial"/>
              </a:rPr>
              <a:t>Typical completion in 6-8 weeks</a:t>
            </a:r>
          </a:p>
          <a:p>
            <a:pPr>
              <a:lnSpc>
                <a:spcPct val="150000"/>
              </a:lnSpc>
            </a:pPr>
            <a:r>
              <a:rPr lang="en-GB" sz="1800" dirty="0">
                <a:solidFill>
                  <a:srgbClr val="8A8A8A"/>
                </a:solidFill>
                <a:latin typeface="Arial"/>
                <a:cs typeface="Arial"/>
              </a:rPr>
              <a:t>Sale </a:t>
            </a:r>
            <a:r>
              <a:rPr lang="en-GB" sz="1800" dirty="0" smtClean="0">
                <a:solidFill>
                  <a:srgbClr val="8A8A8A"/>
                </a:solidFill>
                <a:latin typeface="Arial"/>
                <a:cs typeface="Arial"/>
              </a:rPr>
              <a:t>price </a:t>
            </a:r>
            <a:r>
              <a:rPr lang="en-GB" sz="1800" dirty="0">
                <a:solidFill>
                  <a:srgbClr val="8A8A8A"/>
                </a:solidFill>
                <a:latin typeface="Arial"/>
                <a:cs typeface="Arial"/>
              </a:rPr>
              <a:t>based on </a:t>
            </a:r>
            <a:r>
              <a:rPr lang="en-GB" sz="1800" dirty="0" smtClean="0">
                <a:solidFill>
                  <a:srgbClr val="8A8A8A"/>
                </a:solidFill>
                <a:latin typeface="Arial"/>
                <a:cs typeface="Arial"/>
              </a:rPr>
              <a:t>yield</a:t>
            </a:r>
            <a:endParaRPr lang="en-GB" sz="1800" dirty="0">
              <a:solidFill>
                <a:srgbClr val="8A8A8A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GB" sz="1800" dirty="0">
              <a:solidFill>
                <a:srgbClr val="8A8A8A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GB" sz="1800" dirty="0">
              <a:solidFill>
                <a:srgbClr val="8A8A8A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6" name="object 4"/>
          <p:cNvSpPr/>
          <p:nvPr/>
        </p:nvSpPr>
        <p:spPr>
          <a:xfrm>
            <a:off x="4" y="276230"/>
            <a:ext cx="351155" cy="276999"/>
          </a:xfrm>
          <a:custGeom>
            <a:avLst/>
            <a:gdLst/>
            <a:ahLst/>
            <a:cxnLst/>
            <a:rect l="l" t="t" r="r" b="b"/>
            <a:pathLst>
              <a:path w="351155" h="570865">
                <a:moveTo>
                  <a:pt x="0" y="570598"/>
                </a:moveTo>
                <a:lnTo>
                  <a:pt x="351002" y="570598"/>
                </a:lnTo>
                <a:lnTo>
                  <a:pt x="351002" y="0"/>
                </a:lnTo>
                <a:lnTo>
                  <a:pt x="0" y="0"/>
                </a:lnTo>
                <a:lnTo>
                  <a:pt x="0" y="5705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7040" y="-8624"/>
            <a:ext cx="4119865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9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>
            <a:stCxn id="4" idx="0"/>
            <a:endCxn id="5" idx="2"/>
          </p:cNvCxnSpPr>
          <p:nvPr/>
        </p:nvCxnSpPr>
        <p:spPr>
          <a:xfrm>
            <a:off x="2665960" y="1399163"/>
            <a:ext cx="0" cy="5479210"/>
          </a:xfrm>
          <a:prstGeom prst="line">
            <a:avLst/>
          </a:prstGeom>
          <a:ln>
            <a:solidFill>
              <a:srgbClr val="8A8A8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90021" y="1399160"/>
            <a:ext cx="4751878" cy="952906"/>
          </a:xfrm>
          <a:prstGeom prst="rect">
            <a:avLst/>
          </a:prstGeom>
          <a:solidFill>
            <a:srgbClr val="3BA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7" tIns="52139" rIns="104277" bIns="52139" spcCol="0" rtlCol="0" anchor="ctr"/>
          <a:lstStyle/>
          <a:p>
            <a:pPr algn="ctr"/>
            <a:endParaRPr lang="en-GB" sz="2100" dirty="0">
              <a:solidFill>
                <a:srgbClr val="00B0F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90022" y="1419225"/>
            <a:ext cx="4751878" cy="873497"/>
          </a:xfrm>
          <a:prstGeom prst="rect">
            <a:avLst/>
          </a:prstGeom>
        </p:spPr>
        <p:txBody>
          <a:bodyPr lIns="104277" tIns="52139" rIns="104277" bIns="52139">
            <a:no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SELECT UNIT  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Pay reservation fee </a:t>
            </a:r>
            <a:r>
              <a:rPr lang="en-GB" sz="2400" dirty="0" smtClean="0">
                <a:solidFill>
                  <a:schemeClr val="bg1"/>
                </a:solidFill>
              </a:rPr>
              <a:t>£3,000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dirty="0" smtClean="0"/>
              <a:t>		</a:t>
            </a:r>
          </a:p>
        </p:txBody>
      </p:sp>
      <p:sp>
        <p:nvSpPr>
          <p:cNvPr id="5" name="Rectangle 4"/>
          <p:cNvSpPr/>
          <p:nvPr/>
        </p:nvSpPr>
        <p:spPr>
          <a:xfrm>
            <a:off x="290021" y="5846055"/>
            <a:ext cx="4751878" cy="1032315"/>
          </a:xfrm>
          <a:prstGeom prst="rect">
            <a:avLst/>
          </a:prstGeom>
          <a:solidFill>
            <a:srgbClr val="3BA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7" tIns="52139" rIns="104277" bIns="52139" spcCol="0"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90021" y="3622607"/>
            <a:ext cx="4751878" cy="952906"/>
          </a:xfrm>
          <a:prstGeom prst="rect">
            <a:avLst/>
          </a:prstGeom>
          <a:solidFill>
            <a:srgbClr val="3BA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7" tIns="52139" rIns="104277" bIns="52139" spcCol="0"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0021" y="2510884"/>
            <a:ext cx="4751878" cy="952906"/>
          </a:xfrm>
          <a:prstGeom prst="rect">
            <a:avLst/>
          </a:prstGeom>
          <a:solidFill>
            <a:srgbClr val="3BA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7" tIns="52139" rIns="104277" bIns="52139" spcCol="0" rtlCol="0" anchor="ctr"/>
          <a:lstStyle/>
          <a:p>
            <a:pPr algn="ctr"/>
            <a:endParaRPr lang="en-GB">
              <a:solidFill>
                <a:srgbClr val="00B0F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0021" y="4734331"/>
            <a:ext cx="4751878" cy="952906"/>
          </a:xfrm>
          <a:prstGeom prst="rect">
            <a:avLst/>
          </a:prstGeom>
          <a:solidFill>
            <a:srgbClr val="3BA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7" tIns="52139" rIns="104277" bIns="52139" spcCol="0" rtlCol="0" anchor="ctr"/>
          <a:lstStyle/>
          <a:p>
            <a:pPr algn="ctr"/>
            <a:endParaRPr lang="en-GB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90021" y="2451539"/>
            <a:ext cx="4751878" cy="1250477"/>
          </a:xfrm>
          <a:prstGeom prst="rect">
            <a:avLst/>
          </a:prstGeom>
        </p:spPr>
        <p:txBody>
          <a:bodyPr vert="horz" lIns="104277" tIns="52139" rIns="104277" bIns="52139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bg1"/>
                </a:solidFill>
              </a:rPr>
              <a:t>Exchange contracts   </a:t>
            </a:r>
          </a:p>
          <a:p>
            <a:r>
              <a:rPr lang="en-GB" sz="2400" dirty="0">
                <a:solidFill>
                  <a:schemeClr val="bg1"/>
                </a:solidFill>
              </a:rPr>
              <a:t>Pay 50% to solicitors secure account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90026" y="3781425"/>
            <a:ext cx="4751877" cy="873497"/>
          </a:xfrm>
          <a:prstGeom prst="rect">
            <a:avLst/>
          </a:prstGeom>
        </p:spPr>
        <p:txBody>
          <a:bodyPr vert="horz" lIns="104277" tIns="52139" rIns="104277" bIns="52139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bg1"/>
                </a:solidFill>
              </a:rPr>
              <a:t>Stage </a:t>
            </a:r>
            <a:r>
              <a:rPr lang="en-GB" sz="2400" dirty="0" smtClean="0">
                <a:solidFill>
                  <a:schemeClr val="bg1"/>
                </a:solidFill>
              </a:rPr>
              <a:t>payment </a:t>
            </a:r>
            <a:r>
              <a:rPr lang="en-GB" sz="2400" dirty="0">
                <a:solidFill>
                  <a:schemeClr val="bg1"/>
                </a:solidFill>
              </a:rPr>
              <a:t>30%</a:t>
            </a:r>
            <a:endParaRPr lang="en-GB" sz="1800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90021" y="4734331"/>
            <a:ext cx="4751878" cy="1032316"/>
          </a:xfrm>
          <a:prstGeom prst="rect">
            <a:avLst/>
          </a:prstGeom>
        </p:spPr>
        <p:txBody>
          <a:bodyPr vert="horz" lIns="104277" tIns="52139" rIns="104277" bIns="521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bg1"/>
                </a:solidFill>
              </a:rPr>
              <a:t>Completion final payment 20%</a:t>
            </a:r>
          </a:p>
          <a:p>
            <a:r>
              <a:rPr lang="en-GB" sz="2400" dirty="0">
                <a:solidFill>
                  <a:schemeClr val="bg1"/>
                </a:solidFill>
              </a:rPr>
              <a:t> Receive </a:t>
            </a:r>
            <a:r>
              <a:rPr lang="en-GB" sz="2400" dirty="0" smtClean="0">
                <a:solidFill>
                  <a:schemeClr val="bg1"/>
                </a:solidFill>
              </a:rPr>
              <a:t>title </a:t>
            </a:r>
            <a:r>
              <a:rPr lang="en-GB" sz="2400" dirty="0">
                <a:solidFill>
                  <a:schemeClr val="bg1"/>
                </a:solidFill>
              </a:rPr>
              <a:t>deed</a:t>
            </a:r>
            <a:endParaRPr lang="en-GB" sz="2400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90021" y="5870101"/>
            <a:ext cx="4751878" cy="1111724"/>
          </a:xfrm>
          <a:prstGeom prst="rect">
            <a:avLst/>
          </a:prstGeom>
        </p:spPr>
        <p:txBody>
          <a:bodyPr vert="horz" lIns="104277" tIns="52139" rIns="104277" bIns="52139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bg1"/>
                </a:solidFill>
              </a:rPr>
              <a:t>Receive first yield payment </a:t>
            </a:r>
          </a:p>
          <a:p>
            <a:r>
              <a:rPr lang="en-GB" sz="2400" dirty="0">
                <a:solidFill>
                  <a:schemeClr val="bg1"/>
                </a:solidFill>
              </a:rPr>
              <a:t>3 months later</a:t>
            </a:r>
            <a:endParaRPr lang="en-GB" sz="2400" dirty="0"/>
          </a:p>
        </p:txBody>
      </p:sp>
      <p:sp>
        <p:nvSpPr>
          <p:cNvPr id="19" name="object 4"/>
          <p:cNvSpPr/>
          <p:nvPr/>
        </p:nvSpPr>
        <p:spPr>
          <a:xfrm>
            <a:off x="5505" y="526459"/>
            <a:ext cx="410656" cy="276999"/>
          </a:xfrm>
          <a:custGeom>
            <a:avLst/>
            <a:gdLst/>
            <a:ahLst/>
            <a:cxnLst/>
            <a:rect l="l" t="t" r="r" b="b"/>
            <a:pathLst>
              <a:path w="351155" h="570865">
                <a:moveTo>
                  <a:pt x="0" y="570598"/>
                </a:moveTo>
                <a:lnTo>
                  <a:pt x="351002" y="570598"/>
                </a:lnTo>
                <a:lnTo>
                  <a:pt x="351002" y="0"/>
                </a:lnTo>
                <a:lnTo>
                  <a:pt x="0" y="0"/>
                </a:lnTo>
                <a:lnTo>
                  <a:pt x="0" y="5705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AutoShape 2" descr="data:image/jpeg;base64,/9j/4AAQSkZJRgABAQAAAQABAAD/2wCEAAkGBhQPEBUUDxQPFA8VERQVFRUWFRcUFhQVFhAWFxUXFBQXHCYeFxklGRUVHy8gIycqLCwsGCEzNTAqNSYrLSkBCQoKDgwOGg8PGiwiHyQtLC0qKi4xKS8sLCwsKSwpKSwpMCwsLCwsLCksKSwsLSwqLCwpKjQsKSwqLSwtLCksK//AABEIAIAAqAMBIgACEQEDEQH/xAAbAAABBQEBAAAAAAAAAAAAAAADAAIEBQYBB//EADoQAAIBAgQDBgQEBgEFAQAAAAECEQADBBIhMQVBUQYTImFxkTJSgdFCocHSFCNysbLw4RUWFzNiB//EABoBAAIDAQEAAAAAAAAAAAAAAAIDAQQFAAb/xAAtEQACAQMCBgECBgMAAAAAAAAAAQIDBBESIQUxQVFhkfCBwRMVIiOx4RSh0f/aAAwDAQACEQMRAD8A88C13LTwtOC16fB5zUDy0stFy0stTgjUCy1zLRstcy12DtQHLXMtGK1wrUYJ1AStNK0YrTSKHAaYFbRJgAk9BqacMMXOVAc3QkSTz3j2p2WpvCrINxWcuEzgFlAYgmdwSN/XrQS2DUivTAu2iq5aYIA2MgfqB6mo92yVMMCCNwRB9jW7wPArmPzXbao7LIEObUZSMi5YkQMsQdverDGHDPYuJjlIxue33hElhlnwtd11I1iPXyryqJD4rJ55wnAd9dVMwUswAkEySfIafWtrxngCYTCjFXWzWm8FiyAUU6iZkEnQMSdKiYftEoCLg7AtEd4p0ziCfj8QktE7yFjrWb49ZuBx3ju4MkEmdzLR9apwuYVZ6U8fcuTtp0462iou+JiQAJJgDYSdhPKguKsRhkynxEvAKgLIOpzZ9Rl0gxrUBhVsUmCIphFFIphFAxiYM0q6RSoQzWha7lp4WnBa2MHnXIHlruWiZa7losA6gOWllo2WuZajB2oAVrhWjFaSjXXaoaCUiMVrhTXSpAtzV3wzhQIdhlLLCAk6Z2kyJGkKp1PMjnSpPSNi8mfZCAASYOsfTQxO8TVzwTA3blh+6ZVVmCEM4UNc0yZQdCRmn9akWuCyYfK8NlGVxDsVkCBqYPOfer5+EdxdspbtucT3ggwHt2EzAkx8JYmWljoN9arzmuQ+CyVmGv3OEMoGc3zBAVj3RHiHiT8R1PTb6gVvs4+PL3CZuHM3JZM+ImP90q341hEu4te+DkkBWnMX7zMYByjIoiPpqaj2+NvYZrlpUKLqz6kKPhkqTO40AHWs27o1K0V+G8Pr5NG0r06M/wBxZXTwVd3gSYSGvPvEjWRMwT5GD61X8cxy3VlQMiEiSAsvtAB8pO2/5yMb2vueJu+N120Aywo8zmEx0A/SstibzuZckkkn7wOW1Rb8PjSanJ5a9DK/EJ1k4JYT9keZ32nfp56b1HcdNqPcYnehEVoNFVMCwoZFGYUMilscmDIpV00qEZk2YWnhKIqURbdbiR5ZzAi3Xe7qQLdO7upwL1kU26abdSzbrhcKxUpJEaz6a6esVTu7uFqk5JvLwkuZbtaE7htRaWFltkPJTCtX93gRe33tiTb2IaJDc1nnVCMSMxCQzAiY/AJHiYjRQOpqf8mlpcnLGOedn6JdGonjH16eydw/AM5DWpLBxHhzHQSfDGpnLp51ocPwtsKLK5WZnLFlCnMxcDKo0lfCBtrrWqwnZuzibNr+GbDfw85rl1fDczjws0geBgZGXb+9WOO4Dae82VZukpLEkJkT4QhIIgQJHUb8qoyuoy5ci9G1kkRLvDv4Y5bGGdxbLMjEhizNzJYaIN/iG3OqfGv/ANOJa5muFi38zQMCzz3aZDAXxCTqddIiDou1GO7nDjM6KogXF0LsNhlViAV5/pWL4r2mw72wisjELlEzbQrmVgSuoLDKRy+L3TSUpb4HVGovCKrtF2pVwBbtW1GUZgLjOpbWZ2BOg84AqmtcQu3XUqsKFysttTBSRmzyDHLU7aVN4+Q1lGW0EbMULhpW4AZVlVQFnQg6SIUaVTtc7xI1JBMQSYSZKqpPwzJ9auRitOyK+d9zl91FtZtBbkk59TnXKQDq0DxTsIOnTWqvpEaqZ3jkfPSpWJVo8UkDSeQMTE8z9aj3FIA0gen+zU4DTIrChMKO1CYUDHRYFhTGFFYUNhS2NQIilXWpUA1G+RKOlulbSrDDYat1vB4/eTwiMmGJowwVWtnC1IGEpLqliNvnmUDYM1zDcNN24qyB5k6Acz5+lavBdnnvHQQOvM+grQ4Xs/awq5roWflmSf6j+g0rLvOJUqccLEpdOyff5uaFrw2pOWctR6+V2+pnbnAjbsC06OLdxdYOvnMaht/+Kw/bTh17h+HFvCPe/hGJNxSFlSTt3igFhvvtPrXsuDJuszXAVttAEac+S9PXWo3FcBba3cXEMowrCMzQptuJykneZn1Brz0Kn436lu2eilTjBYfJHhPYbj9/CXCbBOWQ1625/lvE5NBrm1Na3E9tMWx7zMUBY/D4Q0oodZGo0yn86p8ThLVtiLAAXnAgE9Rzio1wnzr09paqFNOXN9+ng87cXLlNqL2X+yXf4s1wk3LuJM6QWzHLqQuYt1J1jnVa12PgEepkn10j8q61DarelISpNkizxd7aFUyglgcwEMAJkAjYGdesDpTL/GXbcW5y5ZKAmPUz7+lRWobUpxQ5M7dxRYAGMo/CNAdeYG51Ou9RXNFahtQNDUwLChsKK1CalsfEE1DaitQ2pbHRBNSrrUqAaj0nDrrVvZIUSxAUbkmAPUmsBjO2BBy4dZO2cj/FfvUVuH38UwOId2JOiySfQKNBR3fFaNPZbmDRtHBaqr0/z6PYOz1n+Nk4YhramDc1CA9AfxH0mtXheyqZhLsWAkiFiOoEafU1huwHHF4Wnc4h17omAg1Nok/E7DT1Ak1uOJdpVZctkqJ3ZTJPSCOtefuOISqR/U8eDfs6VKSzDn5JuMxVvDDLa1ue5+vSq2NO9xLQo1jrUbBsFl7u+/8AxVDxTirYhpMhATlX9TWdRpTu6ipw2+xfrVY28NcgXaLtM97w25S0DoAYJjYkisti8S9z42dj/wDRLf3qfjGqruGve2VnTtqemC+vVni7u6qV6mZPbt0Iz0B6kPUd6tyFwAtQ2ojUNqUyzEE1CaitQ2pTHRBNQ2orUJqWx0QbUJqK1CalsfEE1DaiNQ2pTHIG1Kk1KgGov8DwxbeuhbryHpVimOWwCx+I6dNOk7/QRVonBkPN/cfah3+xlq78Vy/HQMsf414nVmWZsz1bVJyzNmL4px9nMIYHXy8ulXvYTtI+GP8ANzPhhuvNZ3K+flVmv/5xh/nv+6/tqcOxFnJkDXgvkVk+Z8NWXVoadJow/aSVLYvx2rtY0RhyTbUQ0gjX5dedR7+IpcP7PLhrKrbDi3rBP4iD4iTGp2p78NU82/L7VsWF9Y2kMZeXzeCle/j3EtlsuXzyU+IvTUK41aE8EQ839x9qYez9vq/uPtWp+f2fd+jLVhWzl4M05oDmtSezVs/iue4+1NPZe181z3H2oXx607v0OjZVEZNjQmrXnspa+a57j7Vw9kbXzXfcfagfHbTu/Q5WtQxrUJq2p7HWfmu+4+1NPYyz8133X7Ut8bte79DFbzMQ1DatyexVn5rvuv7aaexFn5r3uv7aF8ate79DFRkYNqG1b1uw1n5r3uv7aG3YWz8173X9tA+MW3d+hqpswLUNq9F/8bKRIGJj6ftqHd7CWVMFr4PQkA/41D4pQ8+hii0YJqVbV+xVn5rvuv2pUP5nQ8+hiL+zWpsXmXBWMt5rP8zEbNcXNrb+Tp59ay1mrmxxFe6S29sMEZ2U5mU+MrMx/SK81F4z86kol4bh63LXe5mhD/PB1In4SnXNqNdjvpTjg0t27b3M5NzMVVSoyoGiSSpkkzpA2oOE4qbcBVXJDBkMkXM2hz9dIjpGlPGPDIqOmZUJyHMQQGMlSeYn6+dA3HHk7Ysu7tmxhw/eZTdvqMuUEA3VGYyD5aeuvWNZ4YO+NthdaLvdlkgAeLLmJIPtp61HOPJW2uVQLbuw31zOGg+QiKlNxstMov8A7zfGpADHkRzGlTqg+fj+CcoR4ciJca4XPd3+6hYGb4pMkGPh6Gn3+FKneNLsiLaZQIDEXRILGCABzMcx1qNiOJF1cZQBcvd6YnQw2gnl4jU7B41mDuEzsEtW8q5gwVVjOGU5gPAAY+auWhvC+c/6O2OXuCquZhnKKtrQsisWuLmgkgBYG+hPvpA4hhRbYBWDKUVtwSsjVWK6SDU3HYhbfhC+G4itctlyxS4GaCH3BiNDO8Gqu4wJ0EDpJPuTzoamlbIh4G0qVKkAipUqVccNpGlSNScMNds3sjBhBgzBrhphokSWdztG2bRVy9DM+9F7QWleyH5jLB5w3L86i8Ks2mnvSM2bQEwCI+9G7S58ogDupEkbzykchVtNuDb3D6GXuUqVylSkAcs1enD27NqyWUu91S58RUKucqAMv4vCSSZ5aVRWatrPETkVHVHVCSmYGVkyQCCPDOsGuyt8kli2Ft2hZzKzd6ucnMQUQ3CoCxoWAEyZ15VJxPDUw6OXBuMmKa18RUFRaDSY1nX/AGKrbPE2AWQjZCShI+GWzQOonWDXbmPd0KsZBum4Sdy5XKTPpXOUccjsoub2FSymKUKGCvhyuYmYYzEgjb86jXsEgFlUR3uXLaPo3MlpAEc435VHbizsXzBGFwKGBGng+EiNiIpW+Kuro4yzbTIummXXQjnua5zg/nn/AITlE61wdbhsAeA3HuK4DZwO7gyCSdSDtNN4K9tsTaAtxN0RLFtIPxA6E7bQPKoY4m4CBcq925ZMo1UtE689hvSXiJVw6LbVwwaQOfoTAHkKhTgmmvH2/sjKJGGwa3Lea2is8sCguEMoCAqyAmX1knfbaqypa4+DKpbVgSVIBlZ6a6+U7VFpcmtsEMVKlSpZAqVKlXHDaRpUjUnDDSS0WYKupJgUjTrGINtgyxIolz3JGXsG6nKVafQn2jerrEqVwhFzcW4PrOg/tQP+5DGqCf6oHtFVfEeKPe0aAo5Db69asxcIp4eQtkVVylSuUqBAn//Z"/>
          <p:cNvSpPr>
            <a:spLocks noChangeAspect="1" noChangeArrowheads="1"/>
          </p:cNvSpPr>
          <p:nvPr/>
        </p:nvSpPr>
        <p:spPr bwMode="auto">
          <a:xfrm>
            <a:off x="155574" y="-731834"/>
            <a:ext cx="2000251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object 3"/>
          <p:cNvSpPr txBox="1">
            <a:spLocks/>
          </p:cNvSpPr>
          <p:nvPr/>
        </p:nvSpPr>
        <p:spPr>
          <a:xfrm>
            <a:off x="546102" y="428628"/>
            <a:ext cx="9862328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696">
              <a:lnSpc>
                <a:spcPts val="3360"/>
              </a:lnSpc>
            </a:pPr>
            <a:r>
              <a:rPr lang="en-US" sz="3200" dirty="0">
                <a:solidFill>
                  <a:srgbClr val="8A8A8A"/>
                </a:solidFill>
                <a:latin typeface="Arial"/>
                <a:cs typeface="Arial"/>
              </a:rPr>
              <a:t>Sales Flow Chart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4853" y="0"/>
            <a:ext cx="5153581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4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5535" y="200025"/>
            <a:ext cx="9862329" cy="924967"/>
          </a:xfrm>
          <a:prstGeom prst="rect">
            <a:avLst/>
          </a:prstGeom>
        </p:spPr>
        <p:txBody>
          <a:bodyPr vert="horz" wrap="square" lIns="0" tIns="184501" rIns="0" bIns="0" rtlCol="0">
            <a:spAutoFit/>
          </a:bodyPr>
          <a:lstStyle/>
          <a:p>
            <a:r>
              <a:rPr lang="en-GB" sz="2400" dirty="0">
                <a:solidFill>
                  <a:srgbClr val="771F5D"/>
                </a:solidFill>
              </a:rPr>
              <a:t>A Safe and </a:t>
            </a:r>
            <a:r>
              <a:rPr lang="en-GB" sz="2400" dirty="0" smtClean="0">
                <a:solidFill>
                  <a:srgbClr val="771F5D"/>
                </a:solidFill>
              </a:rPr>
              <a:t>Secure</a:t>
            </a:r>
            <a:br>
              <a:rPr lang="en-GB" sz="2400" dirty="0" smtClean="0">
                <a:solidFill>
                  <a:srgbClr val="771F5D"/>
                </a:solidFill>
              </a:rPr>
            </a:br>
            <a:r>
              <a:rPr lang="en-GB" sz="2400" dirty="0" smtClean="0">
                <a:solidFill>
                  <a:srgbClr val="771F5D"/>
                </a:solidFill>
              </a:rPr>
              <a:t> </a:t>
            </a:r>
            <a:r>
              <a:rPr lang="en-GB" sz="2400" dirty="0">
                <a:solidFill>
                  <a:srgbClr val="771F5D"/>
                </a:solidFill>
              </a:rPr>
              <a:t>Investment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457200"/>
            <a:ext cx="351155" cy="287655"/>
          </a:xfrm>
          <a:custGeom>
            <a:avLst/>
            <a:gdLst/>
            <a:ahLst/>
            <a:cxnLst/>
            <a:rect l="l" t="t" r="r" b="b"/>
            <a:pathLst>
              <a:path w="351155" h="287655">
                <a:moveTo>
                  <a:pt x="0" y="287108"/>
                </a:moveTo>
                <a:lnTo>
                  <a:pt x="351002" y="287108"/>
                </a:lnTo>
                <a:lnTo>
                  <a:pt x="351002" y="0"/>
                </a:lnTo>
                <a:lnTo>
                  <a:pt x="0" y="0"/>
                </a:lnTo>
                <a:lnTo>
                  <a:pt x="0" y="287108"/>
                </a:lnTo>
                <a:close/>
              </a:path>
            </a:pathLst>
          </a:custGeom>
          <a:solidFill>
            <a:srgbClr val="781C5E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188277" y="1571625"/>
            <a:ext cx="418052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GB" sz="1600" dirty="0">
                <a:solidFill>
                  <a:srgbClr val="8A8A8A"/>
                </a:solidFill>
                <a:latin typeface="Arial"/>
                <a:cs typeface="Arial"/>
              </a:rPr>
              <a:t>P</a:t>
            </a: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roven track record of successful </a:t>
            </a: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developments</a:t>
            </a:r>
            <a:endParaRPr lang="en-GB" sz="1600" dirty="0" smtClean="0">
              <a:solidFill>
                <a:srgbClr val="8A8A8A"/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endParaRPr lang="en-GB" sz="1600" dirty="0" smtClean="0">
              <a:solidFill>
                <a:srgbClr val="8A8A8A"/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Over 1000 units sold in </a:t>
            </a: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2013</a:t>
            </a:r>
            <a:endParaRPr lang="en-GB" sz="1600" dirty="0" smtClean="0">
              <a:solidFill>
                <a:srgbClr val="8A8A8A"/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endParaRPr lang="en-GB" sz="1600" dirty="0">
              <a:solidFill>
                <a:srgbClr val="8A8A8A"/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All </a:t>
            </a:r>
            <a:r>
              <a:rPr lang="en-GB" sz="1600" dirty="0">
                <a:solidFill>
                  <a:srgbClr val="8A8A8A"/>
                </a:solidFill>
                <a:latin typeface="Arial"/>
                <a:cs typeface="Arial"/>
              </a:rPr>
              <a:t>buyers payments </a:t>
            </a: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held in a secure account</a:t>
            </a:r>
          </a:p>
          <a:p>
            <a:pPr marL="171450" indent="-171450">
              <a:buFont typeface="Arial"/>
              <a:buChar char="•"/>
            </a:pPr>
            <a:endParaRPr lang="en-GB" sz="1600" dirty="0" smtClean="0">
              <a:solidFill>
                <a:srgbClr val="8A8A8A"/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Investors have  </a:t>
            </a:r>
            <a:r>
              <a:rPr lang="en-GB" sz="1600" dirty="0">
                <a:solidFill>
                  <a:srgbClr val="8A8A8A"/>
                </a:solidFill>
                <a:latin typeface="Arial"/>
                <a:cs typeface="Arial"/>
              </a:rPr>
              <a:t>a charge on the </a:t>
            </a: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land</a:t>
            </a:r>
          </a:p>
          <a:p>
            <a:pPr marL="171450" indent="-171450">
              <a:buFont typeface="Arial"/>
              <a:buChar char="•"/>
            </a:pPr>
            <a:endParaRPr lang="en-GB" sz="1600" dirty="0">
              <a:solidFill>
                <a:srgbClr val="8A8A8A"/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Full Title on </a:t>
            </a: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completion</a:t>
            </a:r>
          </a:p>
          <a:p>
            <a:pPr marL="171450" indent="-171450">
              <a:buFont typeface="Arial"/>
              <a:buChar char="•"/>
            </a:pPr>
            <a:endParaRPr lang="en-GB" sz="1600" dirty="0">
              <a:solidFill>
                <a:srgbClr val="8A8A8A"/>
              </a:solidFill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endParaRPr lang="en-GB" sz="1600" dirty="0">
              <a:solidFill>
                <a:srgbClr val="8A8A8A"/>
              </a:solidFill>
              <a:latin typeface="Arial"/>
              <a:cs typeface="Arial"/>
            </a:endParaRPr>
          </a:p>
          <a:p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See website for our latest construction photos</a:t>
            </a:r>
            <a:r>
              <a:rPr lang="en-GB" sz="1600" dirty="0" smtClean="0">
                <a:solidFill>
                  <a:srgbClr val="8A8A8A"/>
                </a:solidFill>
                <a:latin typeface="Arial"/>
                <a:cs typeface="Arial"/>
              </a:rPr>
              <a:t>:</a:t>
            </a:r>
          </a:p>
          <a:p>
            <a:endParaRPr lang="en-GB" sz="1600" dirty="0" smtClean="0">
              <a:solidFill>
                <a:srgbClr val="8A8A8A"/>
              </a:solidFill>
              <a:latin typeface="Arial"/>
              <a:cs typeface="Arial"/>
            </a:endParaRPr>
          </a:p>
          <a:p>
            <a:endParaRPr lang="en-GB" sz="1600" dirty="0" smtClean="0">
              <a:solidFill>
                <a:srgbClr val="8A8A8A"/>
              </a:solidFill>
              <a:latin typeface="Arial"/>
              <a:cs typeface="Arial"/>
            </a:endParaRPr>
          </a:p>
          <a:p>
            <a:r>
              <a:rPr lang="en-GB" sz="2000" dirty="0" smtClean="0">
                <a:solidFill>
                  <a:srgbClr val="771F5D"/>
                </a:solidFill>
                <a:latin typeface="Arial"/>
                <a:cs typeface="Arial"/>
              </a:rPr>
              <a:t>www.pinnaclemcglobal.com</a:t>
            </a:r>
            <a:endParaRPr lang="en-GB" sz="2000" dirty="0">
              <a:solidFill>
                <a:srgbClr val="771F5D"/>
              </a:solidFill>
              <a:latin typeface="Arial"/>
              <a:cs typeface="Arial"/>
            </a:endParaRPr>
          </a:p>
          <a:p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1"/>
          <a:stretch/>
        </p:blipFill>
        <p:spPr>
          <a:xfrm>
            <a:off x="4584700" y="0"/>
            <a:ext cx="816356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6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80897" y="3797998"/>
            <a:ext cx="3511550" cy="1447800"/>
          </a:xfrm>
          <a:custGeom>
            <a:avLst/>
            <a:gdLst/>
            <a:ahLst/>
            <a:cxnLst/>
            <a:rect l="l" t="t" r="r" b="b"/>
            <a:pathLst>
              <a:path w="3511550" h="1447800">
                <a:moveTo>
                  <a:pt x="0" y="1447203"/>
                </a:moveTo>
                <a:lnTo>
                  <a:pt x="3511105" y="1447203"/>
                </a:lnTo>
                <a:lnTo>
                  <a:pt x="3511105" y="0"/>
                </a:lnTo>
                <a:lnTo>
                  <a:pt x="0" y="0"/>
                </a:lnTo>
                <a:lnTo>
                  <a:pt x="0" y="14472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41991" y="3797998"/>
            <a:ext cx="1662430" cy="1447800"/>
          </a:xfrm>
          <a:custGeom>
            <a:avLst/>
            <a:gdLst/>
            <a:ahLst/>
            <a:cxnLst/>
            <a:rect l="l" t="t" r="r" b="b"/>
            <a:pathLst>
              <a:path w="1662429" h="1447800">
                <a:moveTo>
                  <a:pt x="0" y="1447203"/>
                </a:moveTo>
                <a:lnTo>
                  <a:pt x="1662010" y="1447203"/>
                </a:lnTo>
                <a:lnTo>
                  <a:pt x="1662010" y="0"/>
                </a:lnTo>
                <a:lnTo>
                  <a:pt x="0" y="0"/>
                </a:lnTo>
                <a:lnTo>
                  <a:pt x="0" y="14472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09000" y="3797998"/>
            <a:ext cx="1761489" cy="1447800"/>
          </a:xfrm>
          <a:custGeom>
            <a:avLst/>
            <a:gdLst/>
            <a:ahLst/>
            <a:cxnLst/>
            <a:rect l="l" t="t" r="r" b="b"/>
            <a:pathLst>
              <a:path w="1761489" h="1447800">
                <a:moveTo>
                  <a:pt x="0" y="1447203"/>
                </a:moveTo>
                <a:lnTo>
                  <a:pt x="1760994" y="1447203"/>
                </a:lnTo>
                <a:lnTo>
                  <a:pt x="1760994" y="0"/>
                </a:lnTo>
                <a:lnTo>
                  <a:pt x="0" y="0"/>
                </a:lnTo>
                <a:lnTo>
                  <a:pt x="0" y="14472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797998"/>
            <a:ext cx="1737360" cy="1447800"/>
          </a:xfrm>
          <a:custGeom>
            <a:avLst/>
            <a:gdLst/>
            <a:ahLst/>
            <a:cxnLst/>
            <a:rect l="l" t="t" r="r" b="b"/>
            <a:pathLst>
              <a:path w="1737360" h="1447800">
                <a:moveTo>
                  <a:pt x="0" y="1447203"/>
                </a:moveTo>
                <a:lnTo>
                  <a:pt x="1737004" y="1447203"/>
                </a:lnTo>
                <a:lnTo>
                  <a:pt x="1737004" y="0"/>
                </a:lnTo>
                <a:lnTo>
                  <a:pt x="0" y="0"/>
                </a:lnTo>
                <a:lnTo>
                  <a:pt x="0" y="14472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29491" y="1146476"/>
            <a:ext cx="5621412" cy="181562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69995" y="3780002"/>
            <a:ext cx="72390" cy="1465580"/>
          </a:xfrm>
          <a:custGeom>
            <a:avLst/>
            <a:gdLst/>
            <a:ahLst/>
            <a:cxnLst/>
            <a:rect l="l" t="t" r="r" b="b"/>
            <a:pathLst>
              <a:path w="72389" h="1465579">
                <a:moveTo>
                  <a:pt x="0" y="1465199"/>
                </a:moveTo>
                <a:lnTo>
                  <a:pt x="71996" y="1465199"/>
                </a:lnTo>
                <a:lnTo>
                  <a:pt x="71996" y="0"/>
                </a:lnTo>
                <a:lnTo>
                  <a:pt x="0" y="0"/>
                </a:lnTo>
                <a:lnTo>
                  <a:pt x="0" y="14651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04002" y="3780002"/>
            <a:ext cx="72390" cy="1465580"/>
          </a:xfrm>
          <a:custGeom>
            <a:avLst/>
            <a:gdLst/>
            <a:ahLst/>
            <a:cxnLst/>
            <a:rect l="l" t="t" r="r" b="b"/>
            <a:pathLst>
              <a:path w="72389" h="1465579">
                <a:moveTo>
                  <a:pt x="0" y="1465199"/>
                </a:moveTo>
                <a:lnTo>
                  <a:pt x="71996" y="1465199"/>
                </a:lnTo>
                <a:lnTo>
                  <a:pt x="71996" y="0"/>
                </a:lnTo>
                <a:lnTo>
                  <a:pt x="0" y="0"/>
                </a:lnTo>
                <a:lnTo>
                  <a:pt x="0" y="14651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076999" y="3797998"/>
            <a:ext cx="104139" cy="1447800"/>
          </a:xfrm>
          <a:custGeom>
            <a:avLst/>
            <a:gdLst/>
            <a:ahLst/>
            <a:cxnLst/>
            <a:rect l="l" t="t" r="r" b="b"/>
            <a:pathLst>
              <a:path w="104140" h="1447800">
                <a:moveTo>
                  <a:pt x="0" y="1447203"/>
                </a:moveTo>
                <a:lnTo>
                  <a:pt x="103898" y="1447203"/>
                </a:lnTo>
                <a:lnTo>
                  <a:pt x="103898" y="0"/>
                </a:lnTo>
                <a:lnTo>
                  <a:pt x="0" y="0"/>
                </a:lnTo>
                <a:lnTo>
                  <a:pt x="0" y="14472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942996" y="3834015"/>
            <a:ext cx="72390" cy="1348740"/>
          </a:xfrm>
          <a:custGeom>
            <a:avLst/>
            <a:gdLst/>
            <a:ahLst/>
            <a:cxnLst/>
            <a:rect l="l" t="t" r="r" b="b"/>
            <a:pathLst>
              <a:path w="72390" h="1348739">
                <a:moveTo>
                  <a:pt x="0" y="1348701"/>
                </a:moveTo>
                <a:lnTo>
                  <a:pt x="71996" y="1348701"/>
                </a:lnTo>
                <a:lnTo>
                  <a:pt x="71996" y="0"/>
                </a:lnTo>
                <a:lnTo>
                  <a:pt x="0" y="0"/>
                </a:lnTo>
                <a:lnTo>
                  <a:pt x="0" y="13487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37004" y="3664813"/>
            <a:ext cx="72390" cy="1610995"/>
          </a:xfrm>
          <a:custGeom>
            <a:avLst/>
            <a:gdLst/>
            <a:ahLst/>
            <a:cxnLst/>
            <a:rect l="l" t="t" r="r" b="b"/>
            <a:pathLst>
              <a:path w="72389" h="1610995">
                <a:moveTo>
                  <a:pt x="0" y="1610994"/>
                </a:moveTo>
                <a:lnTo>
                  <a:pt x="71996" y="1610994"/>
                </a:lnTo>
                <a:lnTo>
                  <a:pt x="71996" y="0"/>
                </a:lnTo>
                <a:lnTo>
                  <a:pt x="0" y="0"/>
                </a:lnTo>
                <a:lnTo>
                  <a:pt x="0" y="16109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3" name="Picture 12" descr="Screen Shot 2014-03-14 at 11.00.35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24225"/>
            <a:ext cx="10693400" cy="2283486"/>
          </a:xfrm>
          <a:prstGeom prst="rect">
            <a:avLst/>
          </a:prstGeom>
        </p:spPr>
      </p:pic>
      <p:sp>
        <p:nvSpPr>
          <p:cNvPr id="19" name="object 16"/>
          <p:cNvSpPr txBox="1"/>
          <p:nvPr/>
        </p:nvSpPr>
        <p:spPr>
          <a:xfrm>
            <a:off x="3380042" y="6372225"/>
            <a:ext cx="3992700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90"/>
              </a:lnSpc>
            </a:pPr>
            <a:r>
              <a:rPr lang="en-GB" sz="24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www.pinnaclemcglobal.com</a:t>
            </a:r>
            <a:endParaRPr sz="24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46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61" y="276225"/>
            <a:ext cx="3330965" cy="461665"/>
          </a:xfrm>
        </p:spPr>
        <p:txBody>
          <a:bodyPr/>
          <a:lstStyle/>
          <a:p>
            <a:r>
              <a:rPr lang="en-GB" dirty="0" smtClean="0"/>
              <a:t>The Director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501" y="885825"/>
            <a:ext cx="4953000" cy="5386090"/>
          </a:xfrm>
        </p:spPr>
        <p:txBody>
          <a:bodyPr/>
          <a:lstStyle/>
          <a:p>
            <a:r>
              <a:rPr lang="en-GB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Julie Harvey BSc(Econ)Hons</a:t>
            </a:r>
          </a:p>
          <a:p>
            <a:r>
              <a:rPr lang="en-GB" dirty="0">
                <a:solidFill>
                  <a:srgbClr val="3BAE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Sales and Marketing </a:t>
            </a:r>
            <a:r>
              <a:rPr lang="en-GB" dirty="0" smtClean="0">
                <a:solidFill>
                  <a:srgbClr val="3BAE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</a:p>
          <a:p>
            <a:r>
              <a:rPr lang="en-GB" dirty="0" smtClean="0">
                <a:solidFill>
                  <a:srgbClr val="3BAE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Pinnacle </a:t>
            </a:r>
            <a:r>
              <a:rPr lang="en-GB" dirty="0">
                <a:solidFill>
                  <a:srgbClr val="3BAE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 Global</a:t>
            </a:r>
          </a:p>
          <a:p>
            <a:endParaRPr lang="en-GB" sz="1600" b="1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00" indent="-2857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the holding and all the </a:t>
            </a:r>
            <a:r>
              <a:rPr lang="en-GB" sz="1600" dirty="0" smtClean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</a:t>
            </a:r>
            <a:r>
              <a:rPr lang="en-GB" sz="1600" dirty="0" smtClean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endParaRPr lang="en-GB" sz="1600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00" indent="-28570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00" indent="-28570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00" indent="-2857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600" dirty="0" smtClean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 </a:t>
            </a:r>
            <a:r>
              <a:rPr lang="en-GB" sz="1600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years of sales, </a:t>
            </a:r>
            <a:r>
              <a:rPr lang="en-GB" sz="1600" dirty="0" smtClean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marketing, property and </a:t>
            </a:r>
            <a:r>
              <a:rPr lang="en-GB" sz="1600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experience</a:t>
            </a:r>
            <a:r>
              <a:rPr lang="en-GB" sz="1600" dirty="0" smtClean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600" dirty="0" smtClean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00" indent="-28570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00" indent="-28570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 </a:t>
            </a:r>
            <a:r>
              <a:rPr lang="en-GB" sz="1600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a network of agents worldwide including the </a:t>
            </a:r>
            <a:r>
              <a:rPr lang="en-GB" sz="1600" dirty="0" smtClean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UK, Hong Kong, China, Singapore, Indonesia, </a:t>
            </a:r>
            <a:r>
              <a:rPr lang="en-GB" sz="1600" dirty="0" smtClean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Thailand</a:t>
            </a:r>
            <a:endParaRPr lang="en-GB" sz="1600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00" indent="-28570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00" indent="-2857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Internationally renowned speaker</a:t>
            </a:r>
            <a:endParaRPr lang="en-GB" sz="1600" b="1" dirty="0">
              <a:solidFill>
                <a:srgbClr val="3BAE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 smtClean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00" indent="-2857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3063" y="352427"/>
            <a:ext cx="351155" cy="276999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0300" y="0"/>
            <a:ext cx="2984500" cy="3976061"/>
          </a:xfrm>
          <a:prstGeom prst="rect">
            <a:avLst/>
          </a:prstGeom>
        </p:spPr>
      </p:pic>
      <p:pic>
        <p:nvPicPr>
          <p:cNvPr id="3076" name="Picture 4" descr="C:\Users\michael.symondson\Pictures\2014-01-22 camera\CIMG230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8000"/>
                    </a14:imgEffect>
                    <a14:imgEffect>
                      <a14:brightnessContrast bright="1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667"/>
          <a:stretch/>
        </p:blipFill>
        <p:spPr bwMode="auto">
          <a:xfrm>
            <a:off x="7480301" y="3957011"/>
            <a:ext cx="2984500" cy="3629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10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08031"/>
            <a:ext cx="2651998" cy="459120"/>
          </a:xfrm>
          <a:prstGeom prst="rect">
            <a:avLst/>
          </a:prstGeom>
          <a:solidFill>
            <a:srgbClr val="44BBCE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104156" tIns="52080" rIns="104156" bIns="52080" rtlCol="0">
            <a:spAutoFit/>
          </a:bodyPr>
          <a:lstStyle/>
          <a:p>
            <a:r>
              <a:rPr lang="en-GB" sz="2300" dirty="0">
                <a:solidFill>
                  <a:schemeClr val="bg1"/>
                </a:solidFill>
                <a:latin typeface="Arial"/>
                <a:cs typeface="Arial"/>
              </a:rPr>
              <a:t>  OPP Live 2013</a:t>
            </a:r>
          </a:p>
        </p:txBody>
      </p:sp>
      <p:pic>
        <p:nvPicPr>
          <p:cNvPr id="1027" name="Picture 3" descr="C:\Users\Julie\Desktop\Shows and Photos\OPP Awards\CIMG059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1500" y="733425"/>
            <a:ext cx="6857999" cy="2775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michael.symondson\Desktop\julie pictures\camera 48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5300" y="4086225"/>
            <a:ext cx="7010400" cy="2471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36705" y="6677029"/>
            <a:ext cx="1828799" cy="58477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GB" sz="1600" dirty="0"/>
              <a:t>Andrew Taylor</a:t>
            </a:r>
          </a:p>
          <a:p>
            <a:pPr algn="ctr"/>
            <a:r>
              <a:rPr lang="en-GB" sz="1600" dirty="0"/>
              <a:t>CEO Juwai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84505" y="6677029"/>
            <a:ext cx="1828799" cy="58477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GB" sz="1600" dirty="0"/>
              <a:t>Lorcan Claffey</a:t>
            </a:r>
          </a:p>
          <a:p>
            <a:pPr algn="ctr"/>
            <a:r>
              <a:rPr lang="en-GB" sz="1600" dirty="0"/>
              <a:t>CFO Feltrim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08505" y="6677029"/>
            <a:ext cx="1828799" cy="58477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GB" sz="1600" dirty="0"/>
              <a:t>Julie Harvey</a:t>
            </a:r>
          </a:p>
          <a:p>
            <a:pPr algn="ctr"/>
            <a:r>
              <a:rPr lang="en-GB" sz="1600" dirty="0"/>
              <a:t>Director Pinnacle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80104" y="6600829"/>
            <a:ext cx="2057400" cy="83099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GB" sz="1600" dirty="0"/>
              <a:t>Adam Wu</a:t>
            </a:r>
          </a:p>
          <a:p>
            <a:pPr algn="ctr"/>
            <a:r>
              <a:rPr lang="en-GB" sz="1600" dirty="0"/>
              <a:t>CEO  China</a:t>
            </a:r>
          </a:p>
          <a:p>
            <a:pPr algn="ctr"/>
            <a:r>
              <a:rPr lang="en-GB" sz="1600" dirty="0"/>
              <a:t> Business Network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56504" y="6600829"/>
            <a:ext cx="1828799" cy="83099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GB" sz="1600" dirty="0"/>
              <a:t>Alan Ma</a:t>
            </a:r>
          </a:p>
          <a:p>
            <a:pPr algn="ctr"/>
            <a:r>
              <a:rPr lang="en-GB" sz="1600" dirty="0"/>
              <a:t>Partner</a:t>
            </a:r>
          </a:p>
          <a:p>
            <a:pPr algn="ctr"/>
            <a:r>
              <a:rPr lang="en-GB" sz="1600" dirty="0"/>
              <a:t> Maxwell Alves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56101" y="3476625"/>
            <a:ext cx="1828799" cy="58477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GB" sz="1600" dirty="0"/>
              <a:t>Julie Harvey</a:t>
            </a:r>
          </a:p>
          <a:p>
            <a:pPr algn="ctr"/>
            <a:r>
              <a:rPr lang="en-GB" sz="1600" dirty="0"/>
              <a:t>Director Pinnacle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03300" y="3476625"/>
            <a:ext cx="2590799" cy="58474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GB" sz="1600" dirty="0" smtClean="0"/>
              <a:t>Phillip Hillman</a:t>
            </a:r>
          </a:p>
          <a:p>
            <a:pPr algn="ctr"/>
            <a:r>
              <a:rPr lang="en-GB" sz="1600" dirty="0" smtClean="0"/>
              <a:t>Jones Lang </a:t>
            </a:r>
            <a:r>
              <a:rPr lang="en-GB" sz="1600" dirty="0"/>
              <a:t>Lasalle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08305" y="3519071"/>
            <a:ext cx="1828799" cy="83096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GB" sz="1600" dirty="0" smtClean="0"/>
              <a:t>Marcus Roberts </a:t>
            </a:r>
          </a:p>
          <a:p>
            <a:pPr algn="ctr"/>
            <a:r>
              <a:rPr lang="en-GB" sz="1600" dirty="0" smtClean="0"/>
              <a:t>Savills</a:t>
            </a:r>
          </a:p>
          <a:p>
            <a:pPr algn="ctr"/>
            <a:endParaRPr lang="en-GB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803901" y="3476625"/>
            <a:ext cx="1828799" cy="58474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GB" sz="1600" dirty="0" smtClean="0"/>
              <a:t>Jo Winchester</a:t>
            </a:r>
          </a:p>
          <a:p>
            <a:pPr algn="ctr"/>
            <a:r>
              <a:rPr lang="en-GB" sz="1600" dirty="0" smtClean="0"/>
              <a:t>C </a:t>
            </a:r>
            <a:r>
              <a:rPr lang="en-GB" sz="1600" dirty="0"/>
              <a:t>B R 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99301" y="3476625"/>
            <a:ext cx="1828799" cy="33852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GB" sz="1600" dirty="0" smtClean="0"/>
              <a:t>Knight </a:t>
            </a:r>
            <a:r>
              <a:rPr lang="en-GB" sz="1600" dirty="0"/>
              <a:t>Frank</a:t>
            </a:r>
          </a:p>
        </p:txBody>
      </p:sp>
    </p:spTree>
    <p:extLst>
      <p:ext uri="{BB962C8B-B14F-4D97-AF65-F5344CB8AC3E}">
        <p14:creationId xmlns:p14="http://schemas.microsoft.com/office/powerpoint/2010/main" val="261175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1500" y="738104"/>
            <a:ext cx="5041901" cy="3350276"/>
          </a:xfrm>
          <a:prstGeom prst="rect">
            <a:avLst/>
          </a:prstGeom>
        </p:spPr>
      </p:pic>
      <p:pic>
        <p:nvPicPr>
          <p:cNvPr id="13" name="Picture 12" descr="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8104"/>
            <a:ext cx="5568546" cy="3354030"/>
          </a:xfrm>
          <a:prstGeom prst="rect">
            <a:avLst/>
          </a:prstGeom>
        </p:spPr>
      </p:pic>
      <p:pic>
        <p:nvPicPr>
          <p:cNvPr id="14" name="Picture 13" descr="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5"/>
          <a:stretch/>
        </p:blipFill>
        <p:spPr>
          <a:xfrm>
            <a:off x="1" y="4178971"/>
            <a:ext cx="5579401" cy="3383880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15535" y="116086"/>
            <a:ext cx="5769365" cy="461665"/>
          </a:xfrm>
        </p:spPr>
        <p:txBody>
          <a:bodyPr/>
          <a:lstStyle/>
          <a:p>
            <a:r>
              <a:rPr lang="en-GB" dirty="0" smtClean="0"/>
              <a:t>Property Shows Worldwide </a:t>
            </a:r>
            <a:endParaRPr lang="en-GB" dirty="0"/>
          </a:p>
        </p:txBody>
      </p:sp>
      <p:sp>
        <p:nvSpPr>
          <p:cNvPr id="23" name="object 3"/>
          <p:cNvSpPr/>
          <p:nvPr/>
        </p:nvSpPr>
        <p:spPr>
          <a:xfrm>
            <a:off x="4" y="200029"/>
            <a:ext cx="351155" cy="276999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pic>
        <p:nvPicPr>
          <p:cNvPr id="24" name="Picture 23" descr="693_0463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1499" y="4162426"/>
            <a:ext cx="5041901" cy="340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9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586" y="1672966"/>
            <a:ext cx="4267202" cy="3708659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r>
              <a:rPr lang="en-GB" sz="2100" dirty="0" smtClean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 Silver Award Winner 2013</a:t>
            </a:r>
          </a:p>
          <a:p>
            <a:r>
              <a:rPr lang="en-GB" sz="2100" b="1" i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1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Student Housing Project</a:t>
            </a:r>
            <a:r>
              <a:rPr lang="en-GB" sz="2100" b="1" i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endParaRPr lang="en-GB" sz="2100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49" indent="-285649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Attractive development</a:t>
            </a:r>
          </a:p>
          <a:p>
            <a:pPr marL="285649" indent="-285649">
              <a:buFont typeface="Arial" panose="020B0604020202020204" pitchFamily="34" charset="0"/>
              <a:buChar char="•"/>
            </a:pPr>
            <a:endParaRPr lang="en-GB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49" indent="-285649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Value for money </a:t>
            </a:r>
          </a:p>
          <a:p>
            <a:pPr marL="285649" indent="-285649">
              <a:buFont typeface="Arial" panose="020B0604020202020204" pitchFamily="34" charset="0"/>
              <a:buChar char="•"/>
            </a:pPr>
            <a:endParaRPr lang="en-GB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49" indent="-285649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Excellent yield </a:t>
            </a:r>
          </a:p>
          <a:p>
            <a:pPr marL="285649" indent="-285649">
              <a:buFont typeface="Arial" panose="020B0604020202020204" pitchFamily="34" charset="0"/>
              <a:buChar char="•"/>
            </a:pPr>
            <a:endParaRPr lang="en-GB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49" indent="-285649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Great company track record</a:t>
            </a:r>
          </a:p>
          <a:p>
            <a:endParaRPr lang="en-GB" sz="1400" dirty="0">
              <a:solidFill>
                <a:srgbClr val="8A8A8A"/>
              </a:solidFill>
              <a:latin typeface="Arial"/>
            </a:endParaRPr>
          </a:p>
          <a:p>
            <a:endParaRPr lang="en-GB" sz="1400" dirty="0">
              <a:solidFill>
                <a:srgbClr val="8A8A8A"/>
              </a:solidFill>
              <a:latin typeface="Arial"/>
            </a:endParaRPr>
          </a:p>
          <a:p>
            <a:endParaRPr lang="en-US" dirty="0"/>
          </a:p>
        </p:txBody>
      </p:sp>
      <p:pic>
        <p:nvPicPr>
          <p:cNvPr id="2" name="Picture 1" descr="Pinnacl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5465" b="14492"/>
          <a:stretch/>
        </p:blipFill>
        <p:spPr>
          <a:xfrm>
            <a:off x="7891776" y="5343526"/>
            <a:ext cx="2941324" cy="2247900"/>
          </a:xfrm>
          <a:prstGeom prst="rect">
            <a:avLst/>
          </a:prstGeom>
        </p:spPr>
      </p:pic>
      <p:sp>
        <p:nvSpPr>
          <p:cNvPr id="5" name="object 3"/>
          <p:cNvSpPr/>
          <p:nvPr/>
        </p:nvSpPr>
        <p:spPr>
          <a:xfrm>
            <a:off x="-1" y="1800225"/>
            <a:ext cx="372991" cy="276999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pic>
        <p:nvPicPr>
          <p:cNvPr id="3" name="Picture 2" descr="Screen Shot 2014-01-03 at 15.51.5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342729"/>
            <a:ext cx="1306334" cy="1191132"/>
          </a:xfrm>
          <a:prstGeom prst="rect">
            <a:avLst/>
          </a:prstGeom>
        </p:spPr>
      </p:pic>
      <p:pic>
        <p:nvPicPr>
          <p:cNvPr id="8" name="Picture 7" descr="DSC_0074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7100" y="5316696"/>
            <a:ext cx="3115365" cy="22574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79900" y="5305425"/>
            <a:ext cx="64135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88774" y="5305431"/>
            <a:ext cx="76200" cy="2257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CIMG0597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7099" y="3543204"/>
            <a:ext cx="3052985" cy="1754157"/>
          </a:xfrm>
          <a:prstGeom prst="rect">
            <a:avLst/>
          </a:prstGeom>
        </p:spPr>
      </p:pic>
      <p:pic>
        <p:nvPicPr>
          <p:cNvPr id="11" name="Picture 10" descr="CIMG0607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1776" y="3553478"/>
            <a:ext cx="2817079" cy="1743883"/>
          </a:xfrm>
          <a:prstGeom prst="rect">
            <a:avLst/>
          </a:prstGeom>
        </p:spPr>
      </p:pic>
      <p:pic>
        <p:nvPicPr>
          <p:cNvPr id="1027" name="21703070-C74F-49F0-B32F-5209E7822F34" descr="21703070-C74F-49F0-B32F-5209E7822F3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-117061"/>
            <a:ext cx="5956300" cy="360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ject 3"/>
          <p:cNvSpPr/>
          <p:nvPr/>
        </p:nvSpPr>
        <p:spPr>
          <a:xfrm>
            <a:off x="0" y="5020362"/>
            <a:ext cx="372991" cy="276999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6" name="TextBox 15"/>
          <p:cNvSpPr txBox="1"/>
          <p:nvPr/>
        </p:nvSpPr>
        <p:spPr>
          <a:xfrm>
            <a:off x="407690" y="4935945"/>
            <a:ext cx="4097505" cy="3093106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r>
              <a:rPr lang="en-GB" sz="2100" dirty="0" smtClean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 Award Winner 2014</a:t>
            </a:r>
            <a:endParaRPr lang="en-GB" sz="2100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100" b="1" i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“Making a Difference in Asia”</a:t>
            </a:r>
          </a:p>
          <a:p>
            <a:endParaRPr lang="en-GB" sz="2100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49" indent="-285649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Awarded to Julie Harvey</a:t>
            </a:r>
          </a:p>
          <a:p>
            <a:pPr algn="just"/>
            <a:endParaRPr lang="en-GB" dirty="0" smtClean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49" indent="-285649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Dedication to Asian market</a:t>
            </a:r>
          </a:p>
          <a:p>
            <a:pPr algn="just"/>
            <a:endParaRPr lang="en-GB" dirty="0" smtClean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49" indent="-285649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Phenomenal success</a:t>
            </a:r>
            <a:endParaRPr lang="en-GB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49" indent="-285649">
              <a:buFont typeface="Arial" panose="020B0604020202020204" pitchFamily="34" charset="0"/>
              <a:buChar char="•"/>
            </a:pPr>
            <a:endParaRPr lang="en-GB" sz="2100" dirty="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100" dirty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smtClean="0">
                <a:solidFill>
                  <a:srgbClr val="8A8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6442" y="19078"/>
            <a:ext cx="1594858" cy="156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0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-of-the-worl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878" y="581029"/>
            <a:ext cx="10798756" cy="7084510"/>
          </a:xfrm>
          <a:prstGeom prst="rect">
            <a:avLst/>
          </a:prstGeom>
        </p:spPr>
      </p:pic>
      <p:sp>
        <p:nvSpPr>
          <p:cNvPr id="10" name="object 2"/>
          <p:cNvSpPr txBox="1">
            <a:spLocks noGrp="1"/>
          </p:cNvSpPr>
          <p:nvPr>
            <p:ph type="title"/>
          </p:nvPr>
        </p:nvSpPr>
        <p:spPr>
          <a:xfrm>
            <a:off x="361172" y="200025"/>
            <a:ext cx="98623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dirty="0" smtClean="0"/>
              <a:t>The UK</a:t>
            </a:r>
            <a:endParaRPr dirty="0"/>
          </a:p>
        </p:txBody>
      </p:sp>
      <p:sp>
        <p:nvSpPr>
          <p:cNvPr id="11" name="object 3"/>
          <p:cNvSpPr/>
          <p:nvPr/>
        </p:nvSpPr>
        <p:spPr>
          <a:xfrm>
            <a:off x="0" y="276229"/>
            <a:ext cx="223624" cy="276999"/>
          </a:xfrm>
          <a:custGeom>
            <a:avLst/>
            <a:gdLst/>
            <a:ahLst/>
            <a:cxnLst/>
            <a:rect l="l" t="t" r="r" b="b"/>
            <a:pathLst>
              <a:path w="351155" h="301625">
                <a:moveTo>
                  <a:pt x="0" y="301498"/>
                </a:moveTo>
                <a:lnTo>
                  <a:pt x="351002" y="301498"/>
                </a:lnTo>
                <a:lnTo>
                  <a:pt x="351002" y="0"/>
                </a:lnTo>
                <a:lnTo>
                  <a:pt x="0" y="0"/>
                </a:lnTo>
                <a:lnTo>
                  <a:pt x="0" y="301498"/>
                </a:lnTo>
                <a:close/>
              </a:path>
            </a:pathLst>
          </a:custGeom>
          <a:solidFill>
            <a:srgbClr val="3FBBC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3047594" y="2311611"/>
            <a:ext cx="2362199" cy="64633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dirty="0" smtClean="0">
                <a:solidFill>
                  <a:srgbClr val="8A8A8A"/>
                </a:solidFill>
              </a:rPr>
              <a:t>The United</a:t>
            </a:r>
          </a:p>
          <a:p>
            <a:pPr algn="ctr"/>
            <a:r>
              <a:rPr lang="en-US" dirty="0" smtClean="0">
                <a:solidFill>
                  <a:srgbClr val="8A8A8A"/>
                </a:solidFill>
              </a:rPr>
              <a:t> Kingdom</a:t>
            </a:r>
            <a:endParaRPr lang="en-US" dirty="0">
              <a:solidFill>
                <a:srgbClr val="8A8A8A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0905" y="2409829"/>
            <a:ext cx="2362199" cy="64633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North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America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80304" y="5229226"/>
            <a:ext cx="2362199" cy="33855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Australia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56104" y="4010028"/>
            <a:ext cx="2362199" cy="33855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Africa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22504" y="4543430"/>
            <a:ext cx="2362199" cy="58477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South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America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94305" y="2181225"/>
            <a:ext cx="2362199" cy="33855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Europe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89704" y="3201863"/>
            <a:ext cx="2362199" cy="33855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Asia</a:t>
            </a:r>
          </a:p>
        </p:txBody>
      </p:sp>
    </p:spTree>
    <p:extLst>
      <p:ext uri="{BB962C8B-B14F-4D97-AF65-F5344CB8AC3E}">
        <p14:creationId xmlns:p14="http://schemas.microsoft.com/office/powerpoint/2010/main" val="25143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3069</TotalTime>
  <Words>1295</Words>
  <Application>Microsoft Office PowerPoint</Application>
  <PresentationFormat>Custom</PresentationFormat>
  <Paragraphs>488</Paragraphs>
  <Slides>48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Calibri</vt:lpstr>
      <vt:lpstr>Gill Sans Light</vt:lpstr>
      <vt:lpstr>Helvetica</vt:lpstr>
      <vt:lpstr>Symbol</vt:lpstr>
      <vt:lpstr>Times New Roman</vt:lpstr>
      <vt:lpstr>Verdana</vt:lpstr>
      <vt:lpstr>Office Theme</vt:lpstr>
      <vt:lpstr>PowerPoint Presentation</vt:lpstr>
      <vt:lpstr>PowerPoint Presentation</vt:lpstr>
      <vt:lpstr>Introduction</vt:lpstr>
      <vt:lpstr>Meet The Team</vt:lpstr>
      <vt:lpstr>The Director</vt:lpstr>
      <vt:lpstr>PowerPoint Presentation</vt:lpstr>
      <vt:lpstr>Property Shows Worldwide </vt:lpstr>
      <vt:lpstr>PowerPoint Presentation</vt:lpstr>
      <vt:lpstr>The UK</vt:lpstr>
      <vt:lpstr>The UK</vt:lpstr>
      <vt:lpstr>Why Invest</vt:lpstr>
      <vt:lpstr>PowerPoint Presentation</vt:lpstr>
      <vt:lpstr>PowerPoint Presentation</vt:lpstr>
      <vt:lpstr>Why Invest</vt:lpstr>
      <vt:lpstr>Why Invest In Student Accommodation?</vt:lpstr>
      <vt:lpstr>The UK’s International Student Market</vt:lpstr>
      <vt:lpstr>Why Invest In Liverpool? </vt:lpstr>
      <vt:lpstr>PowerPoint Presentation</vt:lpstr>
      <vt:lpstr>PowerPoint Presentation</vt:lpstr>
      <vt:lpstr>PowerPoint Presentation</vt:lpstr>
      <vt:lpstr>PowerPoint Presentation</vt:lpstr>
      <vt:lpstr>The Opportunity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Previous Developments – Over 1000 units sold in 2013!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Trinity House Build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Exit Strategy</vt:lpstr>
      <vt:lpstr>PowerPoint Presentation</vt:lpstr>
      <vt:lpstr>A Safe and Secure  Investment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McCall</dc:creator>
  <cp:lastModifiedBy>Jennifer McCall</cp:lastModifiedBy>
  <cp:revision>218</cp:revision>
  <dcterms:created xsi:type="dcterms:W3CDTF">2013-11-27T16:09:19Z</dcterms:created>
  <dcterms:modified xsi:type="dcterms:W3CDTF">2014-05-07T16:43:35Z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2013-11-26T00:00:00Z</vt:filetime>
  </property>
  <property fmtid="{D5CDD505-2E9C-101B-9397-08002B2CF9AE}" pid="3" name="LastSaved">
    <vt:filetime>2013-11-27T00:00:00Z</vt:filetime>
  </property>
</Properties>
</file>