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sldIdLst>
    <p:sldId id="256" r:id="rId2"/>
    <p:sldId id="296" r:id="rId3"/>
    <p:sldId id="278" r:id="rId4"/>
    <p:sldId id="279" r:id="rId5"/>
    <p:sldId id="305" r:id="rId6"/>
    <p:sldId id="300" r:id="rId7"/>
    <p:sldId id="313" r:id="rId8"/>
    <p:sldId id="301" r:id="rId9"/>
    <p:sldId id="306" r:id="rId10"/>
    <p:sldId id="314" r:id="rId11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44" y="-35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371604"/>
            <a:ext cx="850265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3505200"/>
            <a:ext cx="6934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7E27-7832-4771-B70B-289FB153A0D3}" type="datetimeFigureOut">
              <a:rPr lang="en-MY" smtClean="0"/>
              <a:pPr/>
              <a:t>4/3/2013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C7E4-5A05-44BE-B459-84713FF9EC2D}" type="slidenum">
              <a:rPr lang="en-MY" smtClean="0"/>
              <a:pPr/>
              <a:t>‹#›</a:t>
            </a:fld>
            <a:endParaRPr lang="en-MY"/>
          </a:p>
        </p:txBody>
      </p:sp>
      <p:cxnSp>
        <p:nvCxnSpPr>
          <p:cNvPr id="8" name="Straight Connector 7"/>
          <p:cNvCxnSpPr/>
          <p:nvPr/>
        </p:nvCxnSpPr>
        <p:spPr>
          <a:xfrm>
            <a:off x="742950" y="3398520"/>
            <a:ext cx="850265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7E27-7832-4771-B70B-289FB153A0D3}" type="datetimeFigureOut">
              <a:rPr lang="en-MY" smtClean="0"/>
              <a:pPr/>
              <a:t>4/3/2013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C7E4-5A05-44BE-B459-84713FF9EC2D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609601"/>
            <a:ext cx="222885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609601"/>
            <a:ext cx="65214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7E27-7832-4771-B70B-289FB153A0D3}" type="datetimeFigureOut">
              <a:rPr lang="en-MY" smtClean="0"/>
              <a:pPr/>
              <a:t>4/3/2013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C7E4-5A05-44BE-B459-84713FF9EC2D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7E27-7832-4771-B70B-289FB153A0D3}" type="datetimeFigureOut">
              <a:rPr lang="en-MY" smtClean="0"/>
              <a:pPr/>
              <a:t>4/3/2013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C7E4-5A05-44BE-B459-84713FF9EC2D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2362204"/>
            <a:ext cx="84201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4626868"/>
            <a:ext cx="84201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7E27-7832-4771-B70B-289FB153A0D3}" type="datetimeFigureOut">
              <a:rPr lang="en-MY" smtClean="0"/>
              <a:pPr/>
              <a:t>4/3/2013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C7E4-5A05-44BE-B459-84713FF9EC2D}" type="slidenum">
              <a:rPr lang="en-MY" smtClean="0"/>
              <a:pPr/>
              <a:t>‹#›</a:t>
            </a:fld>
            <a:endParaRPr lang="en-MY"/>
          </a:p>
        </p:txBody>
      </p:sp>
      <p:cxnSp>
        <p:nvCxnSpPr>
          <p:cNvPr id="7" name="Straight Connector 6"/>
          <p:cNvCxnSpPr/>
          <p:nvPr/>
        </p:nvCxnSpPr>
        <p:spPr>
          <a:xfrm>
            <a:off x="792480" y="4599432"/>
            <a:ext cx="850265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73352"/>
            <a:ext cx="437515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73352"/>
            <a:ext cx="437515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7E27-7832-4771-B70B-289FB153A0D3}" type="datetimeFigureOut">
              <a:rPr lang="en-MY" smtClean="0"/>
              <a:pPr/>
              <a:t>4/3/2013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C7E4-5A05-44BE-B459-84713FF9EC2D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76401"/>
            <a:ext cx="425958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438400"/>
            <a:ext cx="42595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1120" y="1676401"/>
            <a:ext cx="425958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1120" y="2438400"/>
            <a:ext cx="42595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7E27-7832-4771-B70B-289FB153A0D3}" type="datetimeFigureOut">
              <a:rPr lang="en-MY" smtClean="0"/>
              <a:pPr/>
              <a:t>4/3/2013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C7E4-5A05-44BE-B459-84713FF9EC2D}" type="slidenum">
              <a:rPr lang="en-MY" smtClean="0"/>
              <a:pPr/>
              <a:t>‹#›</a:t>
            </a:fld>
            <a:endParaRPr lang="en-MY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598850" y="4045793"/>
            <a:ext cx="4709160" cy="8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7E27-7832-4771-B70B-289FB153A0D3}" type="datetimeFigureOut">
              <a:rPr lang="en-MY" smtClean="0"/>
              <a:pPr/>
              <a:t>4/3/2013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C7E4-5A05-44BE-B459-84713FF9EC2D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7E27-7832-4771-B70B-289FB153A0D3}" type="datetimeFigureOut">
              <a:rPr lang="en-MY" smtClean="0"/>
              <a:pPr/>
              <a:t>4/3/2013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C7E4-5A05-44BE-B459-84713FF9EC2D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92080"/>
            <a:ext cx="2318004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450" y="792080"/>
            <a:ext cx="619125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2130553"/>
            <a:ext cx="2318004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7E27-7832-4771-B70B-289FB153A0D3}" type="datetimeFigureOut">
              <a:rPr lang="en-MY" smtClean="0"/>
              <a:pPr/>
              <a:t>4/3/2013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C7E4-5A05-44BE-B459-84713FF9EC2D}" type="slidenum">
              <a:rPr lang="en-MY" smtClean="0"/>
              <a:pPr/>
              <a:t>‹#›</a:t>
            </a:fld>
            <a:endParaRPr lang="en-MY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18201" y="3580140"/>
            <a:ext cx="5577840" cy="172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92480"/>
            <a:ext cx="232123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96831" y="838201"/>
            <a:ext cx="6396423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2133600"/>
            <a:ext cx="2318004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7E27-7832-4771-B70B-289FB153A0D3}" type="datetimeFigureOut">
              <a:rPr lang="en-MY" smtClean="0"/>
              <a:pPr/>
              <a:t>4/3/2013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C7E4-5A05-44BE-B459-84713FF9EC2D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906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533401"/>
            <a:ext cx="8915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906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39C7E27-7832-4771-B70B-289FB153A0D3}" type="datetimeFigureOut">
              <a:rPr lang="en-MY" smtClean="0"/>
              <a:pPr/>
              <a:t>4/3/2013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5000" y="18288"/>
            <a:ext cx="11557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C83C7E4-5A05-44BE-B459-84713FF9EC2D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12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1600200"/>
            <a:ext cx="87849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SimSun" pitchFamily="2" charset="-122"/>
                <a:cs typeface="Times New Roman" pitchFamily="18" charset="0"/>
              </a:rPr>
              <a:t>Marketing Project Profile Brief</a:t>
            </a:r>
            <a:endParaRPr lang="en-US" sz="2600" dirty="0">
              <a:solidFill>
                <a:srgbClr val="1F497D"/>
              </a:solidFill>
              <a:latin typeface="Verdana" pitchFamily="34" charset="0"/>
              <a:ea typeface="SimSun" pitchFamily="2" charset="-122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New World Garden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@</a:t>
            </a:r>
            <a:r>
              <a:rPr kumimoji="0" lang="en-US" sz="3600" i="0" u="none" strike="noStrike" cap="none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Plentong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Johor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Bahru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en-US" sz="105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1F497D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Lucida Calligraphy" pitchFamily="66" charset="0"/>
                <a:ea typeface="SimSun" pitchFamily="2" charset="-122"/>
                <a:cs typeface="Times New Roman" pitchFamily="18" charset="0"/>
              </a:rPr>
              <a:t>A Prestigious Residential Development By: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SimSun" pitchFamily="2" charset="-122"/>
                <a:cs typeface="Times New Roman" pitchFamily="18" charset="0"/>
              </a:rPr>
              <a:t>TAIPAN EAGLE SDN. BHD.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(287509-U)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lang="en-US" sz="14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53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4000"/>
            <a:ext cx="5181600" cy="3126232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NWG Entrance</a:t>
            </a:r>
            <a:endParaRPr lang="en-MY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4648200"/>
            <a:ext cx="4953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8650" lvl="1" indent="-171450">
              <a:buFont typeface="Wingdings" pitchFamily="2" charset="2"/>
              <a:buChar char="Ø"/>
              <a:defRPr/>
            </a:pPr>
            <a:r>
              <a:rPr lang="en-US" kern="150" dirty="0"/>
              <a:t>Gated and Guarded with Armed Security Personnel and intercom system</a:t>
            </a:r>
          </a:p>
          <a:p>
            <a:pPr marL="628650" lvl="1" indent="-171450">
              <a:buFont typeface="Wingdings" pitchFamily="2" charset="2"/>
              <a:buChar char="Ø"/>
              <a:defRPr/>
            </a:pPr>
            <a:r>
              <a:rPr lang="en-US" kern="150" dirty="0"/>
              <a:t>24/7 CCTV Surveillance (Bosch High Definition Camera HD) </a:t>
            </a:r>
          </a:p>
          <a:p>
            <a:pPr marL="628650" lvl="1" indent="-171450">
              <a:defRPr/>
            </a:pPr>
            <a:endParaRPr lang="en-US" kern="150" dirty="0"/>
          </a:p>
        </p:txBody>
      </p:sp>
    </p:spTree>
    <p:extLst>
      <p:ext uri="{BB962C8B-B14F-4D97-AF65-F5344CB8AC3E}">
        <p14:creationId xmlns:p14="http://schemas.microsoft.com/office/powerpoint/2010/main" val="2359109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1066800"/>
            <a:ext cx="878497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Lucida Calligraphy" pitchFamily="66" charset="0"/>
                <a:ea typeface="SimSun" pitchFamily="2" charset="-122"/>
                <a:cs typeface="Times New Roman" pitchFamily="18" charset="0"/>
              </a:rPr>
              <a:t>A Prestigious Residential Development By: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SimSun" pitchFamily="2" charset="-122"/>
                <a:cs typeface="Times New Roman" pitchFamily="18" charset="0"/>
              </a:rPr>
              <a:t>TAIPAN EAGLE SDN. BHD.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(287509-U)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UNIT 1-1A, 1</a:t>
            </a:r>
            <a:r>
              <a:rPr lang="en-US" sz="1600" baseline="30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ST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FLOOR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SURIAN TOWER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JALAN PJU 7/3, MUTIARA DAMANSARA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47810 PETALING JAYA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SELANGOR DARUL EHSAN		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PERSON IN-CHARGE:   MR. MICHAEL THAM 	 TEL:  03- 7710 8881	     FAX: 03- 7710 7881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		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CADANGAN PEMBANGUNAN LANDED STRATA YANG MANGANDUNGI:-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92 UNIT RUMAH BERKEMBAR 3 TINGKAT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4 UNIT RUMAH SESEBUAH 3 TINGKAT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fi-FI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 UNIT RUMAH KELAB 2 TINGKAT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 ATAS LOT 76349 (PTD 146390), JALAN MASAI BARU, MASAI, MUKIM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PLENTONG, DEARAH JOHOR BAHRU, JOHOR DARUL TAKZIM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UNTUK TETUAN TAIPAN EAGLE SDN. BHD.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457200"/>
            <a:ext cx="8784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OFFICIAL PROJECT  TITLE</a:t>
            </a:r>
            <a:endParaRPr lang="en-US" sz="14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53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533400"/>
            <a:ext cx="6286500" cy="115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Go to Hotel Homep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24742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and Hyatt Hong Kong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02" y="4468781"/>
            <a:ext cx="1389598" cy="68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asiaworld-expo.com/UPLOAD/3c45e463-ce71-4b6a-981a-ea22eb69053c/Novote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248" y="4579140"/>
            <a:ext cx="1474552" cy="58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hospitalitynet.org/picture/1530404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4213285"/>
            <a:ext cx="819150" cy="95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hma.hotelworldasia.com/system/files/New_World_Hotels_Brand_Logo_English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69632"/>
            <a:ext cx="2381250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asiatravel.com/hongkong/hyattshatin/gifs/hyattshatin_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15" y="4508013"/>
            <a:ext cx="1186585" cy="66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NWS Holdings Limited 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902" y="2205889"/>
            <a:ext cx="1905000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3657600"/>
            <a:ext cx="9906000" cy="359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Hotel Businesses</a:t>
            </a:r>
            <a:endParaRPr lang="en-MY" b="1" dirty="0">
              <a:solidFill>
                <a:schemeClr val="bg2">
                  <a:lumMod val="10000"/>
                </a:schemeClr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693046"/>
            <a:ext cx="9906000" cy="359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Core Modules</a:t>
            </a:r>
            <a:endParaRPr lang="en-MY" b="1" dirty="0">
              <a:solidFill>
                <a:schemeClr val="bg2">
                  <a:lumMod val="10000"/>
                </a:schemeClr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pic>
        <p:nvPicPr>
          <p:cNvPr id="1046" name="Picture 22" descr="New World Department Store China Limite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39240"/>
            <a:ext cx="354330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2796440"/>
            <a:ext cx="4953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MY" sz="1100" dirty="0" smtClean="0"/>
              <a:t>36 Stores In China – Self Owned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1100" dirty="0" smtClean="0"/>
              <a:t>3 Managed Stores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1100" dirty="0" smtClean="0"/>
              <a:t>Covered 18 Major Cities in China</a:t>
            </a:r>
            <a:endParaRPr lang="en-MY" sz="1100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en-MY" sz="1100" dirty="0" smtClean="0"/>
              <a:t>Beijing</a:t>
            </a:r>
            <a:r>
              <a:rPr lang="en-MY" sz="1100" dirty="0"/>
              <a:t>, Shanghai, Shenyang, Wuhan, Chengdu and several more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6602" y="2778977"/>
            <a:ext cx="4953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en-MY" sz="1100" dirty="0" smtClean="0"/>
              <a:t>Infrastructure - Roads</a:t>
            </a:r>
            <a:r>
              <a:rPr lang="en-MY" sz="1100" dirty="0"/>
              <a:t>, Energy, Water and Ports &amp; Logistics projects</a:t>
            </a:r>
            <a:r>
              <a:rPr lang="en-MY" sz="1100" dirty="0" smtClean="0"/>
              <a:t>.</a:t>
            </a:r>
            <a:endParaRPr lang="en-MY" sz="1100" dirty="0"/>
          </a:p>
          <a:p>
            <a:pPr marL="171450" indent="-171450">
              <a:buFont typeface="Courier New" pitchFamily="49" charset="0"/>
              <a:buChar char="o"/>
            </a:pPr>
            <a:r>
              <a:rPr lang="en-MY" sz="1100" dirty="0" smtClean="0"/>
              <a:t>Services </a:t>
            </a:r>
            <a:r>
              <a:rPr lang="en-MY" sz="1100" dirty="0"/>
              <a:t>division comprises Facilities Management </a:t>
            </a:r>
            <a:r>
              <a:rPr lang="en-MY" sz="1100" dirty="0" smtClean="0"/>
              <a:t>, Construction </a:t>
            </a:r>
            <a:r>
              <a:rPr lang="en-MY" sz="1100" dirty="0"/>
              <a:t>&amp; </a:t>
            </a:r>
            <a:r>
              <a:rPr lang="en-MY" sz="1100" dirty="0" smtClean="0"/>
              <a:t>Transport, Bus </a:t>
            </a:r>
            <a:r>
              <a:rPr lang="en-MY" sz="1100" dirty="0"/>
              <a:t>and </a:t>
            </a:r>
            <a:r>
              <a:rPr lang="en-MY" sz="1100" dirty="0" smtClean="0"/>
              <a:t>Ferry Services, Strategic </a:t>
            </a:r>
            <a:r>
              <a:rPr lang="en-MY" sz="1100" dirty="0"/>
              <a:t>Investments </a:t>
            </a:r>
            <a:r>
              <a:rPr lang="en-MY" sz="1100" dirty="0" smtClean="0"/>
              <a:t>and Securities Investments</a:t>
            </a:r>
            <a:endParaRPr lang="en-MY" sz="1100" dirty="0"/>
          </a:p>
        </p:txBody>
      </p:sp>
      <p:sp>
        <p:nvSpPr>
          <p:cNvPr id="16" name="Rectangle 15"/>
          <p:cNvSpPr/>
          <p:nvPr/>
        </p:nvSpPr>
        <p:spPr>
          <a:xfrm>
            <a:off x="0" y="5410200"/>
            <a:ext cx="9906000" cy="359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Telecommunication Businesses</a:t>
            </a:r>
            <a:endParaRPr lang="en-MY" b="1" dirty="0">
              <a:solidFill>
                <a:schemeClr val="bg2">
                  <a:lumMod val="10000"/>
                </a:schemeClr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pic>
        <p:nvPicPr>
          <p:cNvPr id="1026" name="Picture 2" descr="New World Telecommunication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097" y="5943600"/>
            <a:ext cx="3476625" cy="59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w World TMT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74" r="11375"/>
          <a:stretch/>
        </p:blipFill>
        <p:spPr bwMode="auto">
          <a:xfrm>
            <a:off x="5976215" y="5943600"/>
            <a:ext cx="118658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15253" y="18534"/>
            <a:ext cx="4309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General Outlook Of New World Group</a:t>
            </a:r>
            <a:endParaRPr lang="en-MY" b="1" dirty="0">
              <a:solidFill>
                <a:schemeClr val="bg2">
                  <a:lumMod val="10000"/>
                </a:schemeClr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512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   Holding Company</a:t>
            </a:r>
            <a:endParaRPr lang="en-MY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828800"/>
            <a:ext cx="9105900" cy="46482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World’s largest jeweler</a:t>
            </a:r>
          </a:p>
          <a:p>
            <a:pPr algn="just">
              <a:lnSpc>
                <a:spcPct val="170000"/>
              </a:lnSpc>
              <a:buFont typeface="Courier New" pitchFamily="49" charset="0"/>
              <a:buChar char="o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MY" sz="2000" dirty="0">
                <a:solidFill>
                  <a:schemeClr val="bg2">
                    <a:lumMod val="25000"/>
                  </a:schemeClr>
                </a:solidFill>
              </a:rPr>
              <a:t>The </a:t>
            </a:r>
            <a:r>
              <a:rPr lang="en-MY" sz="2000" dirty="0" err="1" smtClean="0">
                <a:solidFill>
                  <a:schemeClr val="bg2">
                    <a:lumMod val="25000"/>
                  </a:schemeClr>
                </a:solidFill>
              </a:rPr>
              <a:t>jeweler</a:t>
            </a:r>
            <a:r>
              <a:rPr lang="en-MY" sz="20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MY" sz="2000" dirty="0">
                <a:solidFill>
                  <a:schemeClr val="bg2">
                    <a:lumMod val="25000"/>
                  </a:schemeClr>
                </a:solidFill>
              </a:rPr>
              <a:t>more than 50% bigger than Tiffany </a:t>
            </a:r>
            <a:r>
              <a:rPr lang="en-MY" sz="2000" dirty="0" smtClean="0">
                <a:solidFill>
                  <a:schemeClr val="bg2">
                    <a:lumMod val="25000"/>
                  </a:schemeClr>
                </a:solidFill>
              </a:rPr>
              <a:t>&amp; </a:t>
            </a:r>
            <a:r>
              <a:rPr lang="en-MY" sz="2000" dirty="0">
                <a:solidFill>
                  <a:schemeClr val="bg2">
                    <a:lumMod val="25000"/>
                  </a:schemeClr>
                </a:solidFill>
              </a:rPr>
              <a:t>Co. by revenue and </a:t>
            </a:r>
            <a:r>
              <a:rPr lang="en-MY" sz="2000" dirty="0" smtClean="0">
                <a:solidFill>
                  <a:schemeClr val="bg2">
                    <a:lumMod val="25000"/>
                  </a:schemeClr>
                </a:solidFill>
              </a:rPr>
              <a:t>bigger </a:t>
            </a:r>
            <a:r>
              <a:rPr lang="en-MY" sz="2000" dirty="0">
                <a:solidFill>
                  <a:schemeClr val="bg2">
                    <a:lumMod val="25000"/>
                  </a:schemeClr>
                </a:solidFill>
              </a:rPr>
              <a:t>than the </a:t>
            </a:r>
            <a:r>
              <a:rPr lang="en-MY" sz="2000" dirty="0" smtClean="0">
                <a:solidFill>
                  <a:schemeClr val="bg2">
                    <a:lumMod val="25000"/>
                  </a:schemeClr>
                </a:solidFill>
              </a:rPr>
              <a:t>jewellery </a:t>
            </a:r>
            <a:r>
              <a:rPr lang="en-MY" sz="2000" dirty="0">
                <a:solidFill>
                  <a:schemeClr val="bg2">
                    <a:lumMod val="25000"/>
                  </a:schemeClr>
                </a:solidFill>
              </a:rPr>
              <a:t>businesses of luxury goods maker </a:t>
            </a:r>
            <a:r>
              <a:rPr lang="en-MY" sz="2000" dirty="0" err="1" smtClean="0">
                <a:solidFill>
                  <a:schemeClr val="bg2">
                    <a:lumMod val="25000"/>
                  </a:schemeClr>
                </a:solidFill>
              </a:rPr>
              <a:t>Compagnie</a:t>
            </a:r>
            <a:r>
              <a:rPr lang="en-MY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MY" sz="2000" dirty="0" err="1" smtClean="0">
                <a:solidFill>
                  <a:schemeClr val="bg2">
                    <a:lumMod val="25000"/>
                  </a:schemeClr>
                </a:solidFill>
              </a:rPr>
              <a:t>Financiere</a:t>
            </a:r>
            <a:r>
              <a:rPr lang="en-MY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MY" sz="2000" dirty="0" err="1" smtClean="0">
                <a:solidFill>
                  <a:schemeClr val="bg2">
                    <a:lumMod val="25000"/>
                  </a:schemeClr>
                </a:solidFill>
              </a:rPr>
              <a:t>Richemont</a:t>
            </a:r>
            <a:r>
              <a:rPr lang="en-MY" sz="2000" dirty="0" smtClean="0">
                <a:solidFill>
                  <a:schemeClr val="bg2">
                    <a:lumMod val="25000"/>
                  </a:schemeClr>
                </a:solidFill>
              </a:rPr>
              <a:t> Sa</a:t>
            </a:r>
          </a:p>
          <a:p>
            <a:pPr algn="just">
              <a:lnSpc>
                <a:spcPct val="170000"/>
              </a:lnSpc>
              <a:buFont typeface="Courier New" pitchFamily="49" charset="0"/>
              <a:buChar char="o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More than 1,500 outlets and growing</a:t>
            </a:r>
          </a:p>
          <a:p>
            <a:pPr algn="just">
              <a:lnSpc>
                <a:spcPct val="170000"/>
              </a:lnSpc>
              <a:buFont typeface="Courier New" pitchFamily="49" charset="0"/>
              <a:buChar char="o"/>
            </a:pPr>
            <a:endParaRPr lang="en-MY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lnSpc>
                <a:spcPct val="170000"/>
              </a:lnSpc>
              <a:buFont typeface="Courier New" pitchFamily="49" charset="0"/>
              <a:buChar char="o"/>
            </a:pPr>
            <a:r>
              <a:rPr lang="en-MY" sz="2000" b="1" dirty="0" smtClean="0">
                <a:solidFill>
                  <a:schemeClr val="bg2">
                    <a:lumMod val="25000"/>
                  </a:schemeClr>
                </a:solidFill>
              </a:rPr>
              <a:t>FY2012 </a:t>
            </a:r>
            <a:r>
              <a:rPr lang="en-MY" sz="2000" b="1" dirty="0">
                <a:solidFill>
                  <a:schemeClr val="bg2">
                    <a:lumMod val="25000"/>
                  </a:schemeClr>
                </a:solidFill>
              </a:rPr>
              <a:t>HIGHLIGHTS</a:t>
            </a:r>
          </a:p>
          <a:p>
            <a:pPr algn="just">
              <a:lnSpc>
                <a:spcPct val="170000"/>
              </a:lnSpc>
              <a:buFont typeface="Courier New" pitchFamily="49" charset="0"/>
              <a:buChar char="o"/>
            </a:pPr>
            <a:r>
              <a:rPr lang="en-MY" sz="2000" dirty="0">
                <a:solidFill>
                  <a:schemeClr val="bg2">
                    <a:lumMod val="25000"/>
                  </a:schemeClr>
                </a:solidFill>
              </a:rPr>
              <a:t>Same Store </a:t>
            </a:r>
            <a:r>
              <a:rPr lang="en-MY" sz="2000" dirty="0" smtClean="0">
                <a:solidFill>
                  <a:schemeClr val="bg2">
                    <a:lumMod val="25000"/>
                  </a:schemeClr>
                </a:solidFill>
              </a:rPr>
              <a:t>Sales Growth of </a:t>
            </a:r>
            <a:r>
              <a:rPr lang="en-MY" sz="2000" dirty="0">
                <a:solidFill>
                  <a:schemeClr val="bg2">
                    <a:lumMod val="25000"/>
                  </a:schemeClr>
                </a:solidFill>
              </a:rPr>
              <a:t>40.3</a:t>
            </a:r>
            <a:r>
              <a:rPr lang="en-MY" sz="2000" dirty="0" smtClean="0">
                <a:solidFill>
                  <a:schemeClr val="bg2">
                    <a:lumMod val="25000"/>
                  </a:schemeClr>
                </a:solidFill>
              </a:rPr>
              <a:t>%</a:t>
            </a:r>
            <a:endParaRPr lang="en-MY" sz="2000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lnSpc>
                <a:spcPct val="170000"/>
              </a:lnSpc>
              <a:buFont typeface="Courier New" pitchFamily="49" charset="0"/>
              <a:buChar char="o"/>
            </a:pPr>
            <a:r>
              <a:rPr lang="en-MY" sz="2000" dirty="0">
                <a:solidFill>
                  <a:schemeClr val="bg2">
                    <a:lumMod val="25000"/>
                  </a:schemeClr>
                </a:solidFill>
              </a:rPr>
              <a:t>Revenue improved by 61.4% to </a:t>
            </a:r>
            <a:r>
              <a:rPr lang="en-MY" sz="2000" dirty="0" smtClean="0">
                <a:solidFill>
                  <a:schemeClr val="bg2">
                    <a:lumMod val="25000"/>
                  </a:schemeClr>
                </a:solidFill>
              </a:rPr>
              <a:t>HK$56.571 billion </a:t>
            </a:r>
            <a:r>
              <a:rPr lang="en-MY" sz="2000" dirty="0">
                <a:solidFill>
                  <a:schemeClr val="bg2">
                    <a:lumMod val="25000"/>
                  </a:schemeClr>
                </a:solidFill>
              </a:rPr>
              <a:t>from </a:t>
            </a:r>
            <a:r>
              <a:rPr lang="en-MY" sz="2000" dirty="0" smtClean="0">
                <a:solidFill>
                  <a:schemeClr val="bg2">
                    <a:lumMod val="25000"/>
                  </a:schemeClr>
                </a:solidFill>
              </a:rPr>
              <a:t>HK$35.042 billion </a:t>
            </a:r>
            <a:r>
              <a:rPr lang="en-MY" sz="2000" dirty="0">
                <a:solidFill>
                  <a:schemeClr val="bg2">
                    <a:lumMod val="25000"/>
                  </a:schemeClr>
                </a:solidFill>
              </a:rPr>
              <a:t>of </a:t>
            </a:r>
            <a:r>
              <a:rPr lang="en-MY" sz="2000" dirty="0" smtClean="0">
                <a:solidFill>
                  <a:schemeClr val="bg2">
                    <a:lumMod val="25000"/>
                  </a:schemeClr>
                </a:solidFill>
              </a:rPr>
              <a:t> FY2011</a:t>
            </a:r>
            <a:endParaRPr lang="en-MY" sz="2000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lnSpc>
                <a:spcPct val="170000"/>
              </a:lnSpc>
              <a:buFont typeface="Courier New" pitchFamily="49" charset="0"/>
              <a:buChar char="o"/>
            </a:pPr>
            <a:r>
              <a:rPr lang="en-MY" sz="2000" dirty="0">
                <a:solidFill>
                  <a:schemeClr val="bg2">
                    <a:lumMod val="25000"/>
                  </a:schemeClr>
                </a:solidFill>
              </a:rPr>
              <a:t>Gross profit increased by 65.7% to </a:t>
            </a:r>
            <a:r>
              <a:rPr lang="en-MY" sz="2000" dirty="0" smtClean="0">
                <a:solidFill>
                  <a:schemeClr val="bg2">
                    <a:lumMod val="25000"/>
                  </a:schemeClr>
                </a:solidFill>
              </a:rPr>
              <a:t>HK$16.447 billion </a:t>
            </a:r>
            <a:r>
              <a:rPr lang="en-MY" sz="2000" dirty="0">
                <a:solidFill>
                  <a:schemeClr val="bg2">
                    <a:lumMod val="25000"/>
                  </a:schemeClr>
                </a:solidFill>
              </a:rPr>
              <a:t>from </a:t>
            </a:r>
            <a:r>
              <a:rPr lang="en-MY" sz="2000" dirty="0" smtClean="0">
                <a:solidFill>
                  <a:schemeClr val="bg2">
                    <a:lumMod val="25000"/>
                  </a:schemeClr>
                </a:solidFill>
              </a:rPr>
              <a:t>HK$9.927 billion </a:t>
            </a:r>
            <a:r>
              <a:rPr lang="en-MY" sz="2000" dirty="0">
                <a:solidFill>
                  <a:schemeClr val="bg2">
                    <a:lumMod val="25000"/>
                  </a:schemeClr>
                </a:solidFill>
              </a:rPr>
              <a:t>of </a:t>
            </a:r>
            <a:r>
              <a:rPr lang="en-MY" sz="2000" dirty="0" smtClean="0">
                <a:solidFill>
                  <a:schemeClr val="bg2">
                    <a:lumMod val="25000"/>
                  </a:schemeClr>
                </a:solidFill>
              </a:rPr>
              <a:t> FY2011</a:t>
            </a:r>
            <a:endParaRPr lang="en-MY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 descr="ChowTaiFook logo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0065"/>
            <a:ext cx="2514600" cy="144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383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915400" cy="990600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Location / Information</a:t>
            </a:r>
            <a:endParaRPr lang="en-MY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50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04664"/>
            <a:ext cx="8915400" cy="990600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 Map – </a:t>
            </a:r>
            <a:r>
              <a:rPr lang="en-US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Jalan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Masai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Baru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81100 Johor </a:t>
            </a:r>
            <a:r>
              <a:rPr lang="en-US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Bahru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Johor, Malaysia</a:t>
            </a:r>
            <a:endParaRPr lang="en-MY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" t="23880" r="5903" b="8396"/>
          <a:stretch/>
        </p:blipFill>
        <p:spPr bwMode="auto">
          <a:xfrm>
            <a:off x="4" y="1490430"/>
            <a:ext cx="9938143" cy="4314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4614531" y="3274831"/>
            <a:ext cx="1616148" cy="1275907"/>
          </a:xfrm>
          <a:custGeom>
            <a:avLst/>
            <a:gdLst>
              <a:gd name="connsiteX0" fmla="*/ 1616149 w 1616149"/>
              <a:gd name="connsiteY0" fmla="*/ 925032 h 1275907"/>
              <a:gd name="connsiteX1" fmla="*/ 1350335 w 1616149"/>
              <a:gd name="connsiteY1" fmla="*/ 1275907 h 1275907"/>
              <a:gd name="connsiteX2" fmla="*/ 0 w 1616149"/>
              <a:gd name="connsiteY2" fmla="*/ 202019 h 1275907"/>
              <a:gd name="connsiteX3" fmla="*/ 180754 w 1616149"/>
              <a:gd name="connsiteY3" fmla="*/ 0 h 1275907"/>
              <a:gd name="connsiteX4" fmla="*/ 404037 w 1616149"/>
              <a:gd name="connsiteY4" fmla="*/ 0 h 1275907"/>
              <a:gd name="connsiteX5" fmla="*/ 1616149 w 1616149"/>
              <a:gd name="connsiteY5" fmla="*/ 925032 h 127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6149" h="1275907">
                <a:moveTo>
                  <a:pt x="1616149" y="925032"/>
                </a:moveTo>
                <a:lnTo>
                  <a:pt x="1350335" y="1275907"/>
                </a:lnTo>
                <a:lnTo>
                  <a:pt x="0" y="202019"/>
                </a:lnTo>
                <a:lnTo>
                  <a:pt x="180754" y="0"/>
                </a:lnTo>
                <a:lnTo>
                  <a:pt x="404037" y="0"/>
                </a:lnTo>
                <a:lnTo>
                  <a:pt x="1616149" y="925032"/>
                </a:lnTo>
                <a:close/>
              </a:path>
            </a:pathLst>
          </a:custGeom>
          <a:solidFill>
            <a:srgbClr val="FFFF00">
              <a:alpha val="5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TextBox 5"/>
          <p:cNvSpPr txBox="1"/>
          <p:nvPr/>
        </p:nvSpPr>
        <p:spPr>
          <a:xfrm rot="2305786">
            <a:off x="4561231" y="3775714"/>
            <a:ext cx="1882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New World Development</a:t>
            </a:r>
            <a:endParaRPr lang="en-MY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Nearby Amenities &amp; Hotspots</a:t>
            </a:r>
            <a:endParaRPr lang="en-MY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050650"/>
              </p:ext>
            </p:extLst>
          </p:nvPr>
        </p:nvGraphicFramePr>
        <p:xfrm>
          <a:off x="488504" y="441663"/>
          <a:ext cx="9112696" cy="6234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2696"/>
              </a:tblGrid>
              <a:tr h="33448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Nearby Amenities &amp; Hotspots</a:t>
                      </a:r>
                      <a:endParaRPr lang="en-MY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1" marR="91441"/>
                </a:tc>
              </a:tr>
              <a:tr h="456116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MY" sz="1200" b="1" kern="150" dirty="0" smtClean="0">
                          <a:effectLst/>
                        </a:rPr>
                        <a:t>25minutes</a:t>
                      </a:r>
                      <a:r>
                        <a:rPr lang="en-MY" sz="1200" b="0" kern="150" dirty="0" smtClean="0">
                          <a:effectLst/>
                        </a:rPr>
                        <a:t> to Johor </a:t>
                      </a:r>
                      <a:r>
                        <a:rPr lang="en-MY" sz="1200" b="0" kern="150" dirty="0" err="1" smtClean="0">
                          <a:effectLst/>
                        </a:rPr>
                        <a:t>Bahru</a:t>
                      </a:r>
                      <a:r>
                        <a:rPr lang="en-MY" sz="1200" b="0" kern="150" dirty="0" smtClean="0">
                          <a:effectLst/>
                        </a:rPr>
                        <a:t>-Singapore</a:t>
                      </a:r>
                      <a:r>
                        <a:rPr lang="en-MY" sz="1200" b="0" kern="150" baseline="0" dirty="0" smtClean="0">
                          <a:effectLst/>
                        </a:rPr>
                        <a:t> C</a:t>
                      </a:r>
                      <a:r>
                        <a:rPr lang="en-MY" sz="1200" b="0" kern="150" dirty="0" smtClean="0">
                          <a:effectLst/>
                        </a:rPr>
                        <a:t>heckpoint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endParaRPr lang="en-MY" sz="1200" dirty="0"/>
                    </a:p>
                  </a:txBody>
                  <a:tcPr marL="91441" marR="91441"/>
                </a:tc>
              </a:tr>
              <a:tr h="456116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US" sz="1200" b="1" kern="150" dirty="0" smtClean="0">
                          <a:effectLst/>
                        </a:rPr>
                        <a:t>3</a:t>
                      </a:r>
                      <a:r>
                        <a:rPr lang="en-US" sz="1200" b="1" kern="150" baseline="0" dirty="0" smtClean="0">
                          <a:effectLst/>
                        </a:rPr>
                        <a:t>minutes </a:t>
                      </a:r>
                      <a:r>
                        <a:rPr lang="en-US" sz="1200" b="0" kern="150" baseline="0" dirty="0" smtClean="0">
                          <a:effectLst/>
                        </a:rPr>
                        <a:t>to </a:t>
                      </a:r>
                      <a:r>
                        <a:rPr lang="en-US" sz="1200" b="0" u="sng" kern="150" baseline="0" dirty="0" err="1" smtClean="0">
                          <a:effectLst/>
                        </a:rPr>
                        <a:t>Daiman</a:t>
                      </a:r>
                      <a:r>
                        <a:rPr lang="en-US" sz="1200" b="0" u="sng" kern="150" baseline="0" dirty="0" smtClean="0">
                          <a:effectLst/>
                        </a:rPr>
                        <a:t> Golf Club</a:t>
                      </a:r>
                      <a:endParaRPr lang="en-MY" sz="1200" b="0" u="sng" kern="150" dirty="0" smtClean="0">
                        <a:effectLst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endParaRPr lang="en-MY" sz="1200" dirty="0"/>
                    </a:p>
                  </a:txBody>
                  <a:tcPr marL="91441" marR="91441"/>
                </a:tc>
              </a:tr>
              <a:tr h="441974"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en-MY" sz="1200" b="1" dirty="0" smtClean="0"/>
                        <a:t>3minutes</a:t>
                      </a:r>
                      <a:r>
                        <a:rPr lang="en-MY" sz="1200" dirty="0" smtClean="0"/>
                        <a:t> to </a:t>
                      </a:r>
                      <a:r>
                        <a:rPr lang="en-MY" sz="1200" u="sng" dirty="0" smtClean="0"/>
                        <a:t>Tesco</a:t>
                      </a:r>
                      <a:r>
                        <a:rPr lang="en-MY" sz="1200" dirty="0" smtClean="0"/>
                        <a:t>, </a:t>
                      </a:r>
                      <a:r>
                        <a:rPr lang="en-MY" sz="1200" u="sng" dirty="0" smtClean="0"/>
                        <a:t>Giant</a:t>
                      </a:r>
                      <a:r>
                        <a:rPr lang="en-MY" sz="1200" dirty="0" smtClean="0"/>
                        <a:t>, and </a:t>
                      </a:r>
                      <a:r>
                        <a:rPr lang="en-MY" sz="1200" u="sng" dirty="0" smtClean="0"/>
                        <a:t>Carrefour </a:t>
                      </a:r>
                      <a:endParaRPr lang="en-MY" sz="1200" u="sng" dirty="0"/>
                    </a:p>
                  </a:txBody>
                  <a:tcPr marL="91441" marR="91441"/>
                </a:tc>
              </a:tr>
              <a:tr h="441974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MY" sz="1200" b="1" kern="150" dirty="0" smtClean="0">
                          <a:effectLst/>
                        </a:rPr>
                        <a:t>5minutes</a:t>
                      </a:r>
                      <a:r>
                        <a:rPr lang="en-MY" sz="1200" b="0" kern="150" dirty="0" smtClean="0">
                          <a:effectLst/>
                        </a:rPr>
                        <a:t> to </a:t>
                      </a:r>
                      <a:r>
                        <a:rPr lang="en-MY" sz="1200" b="0" u="sng" kern="150" dirty="0" smtClean="0">
                          <a:effectLst/>
                        </a:rPr>
                        <a:t>Ponderosa Golf &amp; Country Resort</a:t>
                      </a:r>
                    </a:p>
                  </a:txBody>
                  <a:tcPr marL="91441" marR="91441"/>
                </a:tc>
              </a:tr>
              <a:tr h="441974">
                <a:tc>
                  <a:txBody>
                    <a:bodyPr/>
                    <a:lstStyle/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en-US" sz="1200" b="1" kern="150" dirty="0" smtClean="0">
                          <a:effectLst/>
                        </a:rPr>
                        <a:t>5Minutes</a:t>
                      </a:r>
                      <a:r>
                        <a:rPr lang="en-US" sz="1200" b="1" kern="150" baseline="0" dirty="0" smtClean="0">
                          <a:effectLst/>
                        </a:rPr>
                        <a:t> </a:t>
                      </a:r>
                      <a:r>
                        <a:rPr lang="en-US" sz="1200" b="0" kern="150" baseline="0" dirty="0" smtClean="0">
                          <a:effectLst/>
                        </a:rPr>
                        <a:t>to </a:t>
                      </a:r>
                      <a:r>
                        <a:rPr lang="en-US" sz="1200" b="0" u="sng" kern="150" baseline="0" dirty="0" smtClean="0">
                          <a:effectLst/>
                        </a:rPr>
                        <a:t>Taman </a:t>
                      </a:r>
                      <a:r>
                        <a:rPr lang="en-US" sz="1200" b="0" u="sng" kern="150" baseline="0" dirty="0" err="1" smtClean="0">
                          <a:effectLst/>
                        </a:rPr>
                        <a:t>Molek</a:t>
                      </a:r>
                      <a:r>
                        <a:rPr lang="en-US" sz="1200" b="0" u="none" kern="150" baseline="0" dirty="0" smtClean="0">
                          <a:effectLst/>
                        </a:rPr>
                        <a:t>,   </a:t>
                      </a:r>
                      <a:r>
                        <a:rPr lang="en-US" sz="1200" b="0" u="sng" kern="150" baseline="0" dirty="0" smtClean="0">
                          <a:effectLst/>
                        </a:rPr>
                        <a:t>Austin Heights </a:t>
                      </a:r>
                    </a:p>
                    <a:p>
                      <a:pPr marL="628650" lvl="1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b="0" kern="150" baseline="0" dirty="0" smtClean="0">
                          <a:effectLst/>
                        </a:rPr>
                        <a:t>Taman </a:t>
                      </a:r>
                      <a:r>
                        <a:rPr lang="en-US" sz="1000" b="0" kern="150" baseline="0" dirty="0" err="1" smtClean="0">
                          <a:effectLst/>
                        </a:rPr>
                        <a:t>Molek</a:t>
                      </a:r>
                      <a:r>
                        <a:rPr lang="en-US" sz="1000" b="0" kern="150" baseline="0" dirty="0" smtClean="0">
                          <a:effectLst/>
                        </a:rPr>
                        <a:t> is a main township in Johor </a:t>
                      </a:r>
                      <a:r>
                        <a:rPr lang="en-US" sz="1000" b="0" kern="150" baseline="0" dirty="0" err="1" smtClean="0">
                          <a:effectLst/>
                        </a:rPr>
                        <a:t>Bahru</a:t>
                      </a:r>
                      <a:r>
                        <a:rPr lang="en-US" sz="1000" b="0" kern="150" baseline="0" dirty="0" smtClean="0">
                          <a:effectLst/>
                        </a:rPr>
                        <a:t>, Malaysia. It was developed by </a:t>
                      </a:r>
                      <a:r>
                        <a:rPr lang="en-US" sz="1000" b="0" kern="150" baseline="0" dirty="0" err="1" smtClean="0">
                          <a:effectLst/>
                        </a:rPr>
                        <a:t>Pelangi</a:t>
                      </a:r>
                      <a:r>
                        <a:rPr lang="en-US" sz="1000" b="0" kern="150" baseline="0" dirty="0" smtClean="0">
                          <a:effectLst/>
                        </a:rPr>
                        <a:t> </a:t>
                      </a:r>
                      <a:r>
                        <a:rPr lang="en-US" sz="1000" b="0" kern="150" baseline="0" dirty="0" err="1" smtClean="0">
                          <a:effectLst/>
                        </a:rPr>
                        <a:t>Berhad</a:t>
                      </a:r>
                      <a:r>
                        <a:rPr lang="en-US" sz="1000" b="0" kern="150" baseline="0" dirty="0" smtClean="0">
                          <a:effectLst/>
                        </a:rPr>
                        <a:t> Group (formerly owned by Kwok Brothers) in the 1990s and is now a mini commercial hub with several major banks : Standard Chartered, HSBC, Al-</a:t>
                      </a:r>
                      <a:r>
                        <a:rPr lang="en-US" sz="1000" b="0" kern="150" baseline="0" dirty="0" err="1" smtClean="0">
                          <a:effectLst/>
                        </a:rPr>
                        <a:t>Rajhi</a:t>
                      </a:r>
                      <a:r>
                        <a:rPr lang="en-US" sz="1000" b="0" kern="150" baseline="0" dirty="0" smtClean="0">
                          <a:effectLst/>
                        </a:rPr>
                        <a:t> Bank, Kuwait Finance House, Royal Bank of Scotland, OCBC, UOB, RHB Bank, </a:t>
                      </a:r>
                      <a:r>
                        <a:rPr lang="en-US" sz="1000" b="0" kern="150" baseline="0" dirty="0" err="1" smtClean="0">
                          <a:effectLst/>
                        </a:rPr>
                        <a:t>Maybank</a:t>
                      </a:r>
                      <a:r>
                        <a:rPr lang="en-US" sz="1000" b="0" kern="150" baseline="0" dirty="0" smtClean="0">
                          <a:effectLst/>
                        </a:rPr>
                        <a:t>, Hwang-DBS Investments, Alliance Bank, Hong Leong Bank.</a:t>
                      </a:r>
                    </a:p>
                  </a:txBody>
                  <a:tcPr marL="91441" marR="91441"/>
                </a:tc>
              </a:tr>
              <a:tr h="473637">
                <a:tc>
                  <a:txBody>
                    <a:bodyPr/>
                    <a:lstStyle/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en-MY" sz="1200" b="1" kern="150" dirty="0" smtClean="0">
                          <a:effectLst/>
                        </a:rPr>
                        <a:t>7minutes</a:t>
                      </a:r>
                      <a:r>
                        <a:rPr lang="en-MY" sz="1200" b="0" kern="150" dirty="0" smtClean="0">
                          <a:effectLst/>
                        </a:rPr>
                        <a:t> to </a:t>
                      </a:r>
                      <a:r>
                        <a:rPr lang="en-MY" sz="1200" b="0" i="0" u="sng" kern="150" dirty="0" smtClean="0">
                          <a:effectLst/>
                        </a:rPr>
                        <a:t>SK</a:t>
                      </a:r>
                      <a:r>
                        <a:rPr lang="en-MY" sz="1200" b="0" i="0" u="sng" kern="150" baseline="0" dirty="0" smtClean="0">
                          <a:effectLst/>
                        </a:rPr>
                        <a:t> </a:t>
                      </a:r>
                      <a:r>
                        <a:rPr lang="en-MY" sz="1200" b="0" i="0" u="sng" kern="150" dirty="0" smtClean="0">
                          <a:effectLst/>
                        </a:rPr>
                        <a:t>Taman Johor Jaya</a:t>
                      </a:r>
                      <a:r>
                        <a:rPr lang="en-MY" sz="1200" b="0" i="0" u="none" kern="150" dirty="0" smtClean="0">
                          <a:effectLst/>
                        </a:rPr>
                        <a:t>,  </a:t>
                      </a:r>
                      <a:r>
                        <a:rPr lang="en-MY" sz="1200" b="0" i="0" u="sng" kern="150" dirty="0" smtClean="0">
                          <a:effectLst/>
                        </a:rPr>
                        <a:t>SRJK (C) </a:t>
                      </a:r>
                      <a:r>
                        <a:rPr lang="en-MY" sz="1200" b="0" i="0" u="sng" kern="150" dirty="0" err="1" smtClean="0">
                          <a:effectLst/>
                        </a:rPr>
                        <a:t>Chien</a:t>
                      </a:r>
                      <a:r>
                        <a:rPr lang="en-MY" sz="1200" b="0" i="0" u="sng" kern="150" dirty="0" smtClean="0">
                          <a:effectLst/>
                        </a:rPr>
                        <a:t> Chi</a:t>
                      </a:r>
                    </a:p>
                  </a:txBody>
                  <a:tcPr marL="91441" marR="91441"/>
                </a:tc>
              </a:tr>
              <a:tr h="456116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MY" sz="1200" b="1" kern="150" dirty="0" smtClean="0">
                          <a:effectLst/>
                        </a:rPr>
                        <a:t>10minutes</a:t>
                      </a:r>
                      <a:r>
                        <a:rPr lang="en-MY" sz="1200" b="0" kern="150" dirty="0" smtClean="0">
                          <a:effectLst/>
                        </a:rPr>
                        <a:t> to</a:t>
                      </a:r>
                      <a:r>
                        <a:rPr lang="en-MY" sz="1200" b="0" kern="150" baseline="0" dirty="0" smtClean="0">
                          <a:effectLst/>
                        </a:rPr>
                        <a:t> Aeon </a:t>
                      </a:r>
                      <a:r>
                        <a:rPr lang="en-MY" sz="1200" b="0" kern="150" baseline="0" dirty="0" err="1" smtClean="0">
                          <a:effectLst/>
                        </a:rPr>
                        <a:t>Tebrau</a:t>
                      </a:r>
                      <a:r>
                        <a:rPr lang="en-MY" sz="1200" b="0" kern="150" baseline="0" dirty="0" smtClean="0">
                          <a:effectLst/>
                        </a:rPr>
                        <a:t> City </a:t>
                      </a:r>
                      <a:endParaRPr lang="en-MY" sz="1200" b="0" u="sng" kern="150" dirty="0" smtClean="0">
                        <a:effectLst/>
                      </a:endParaRPr>
                    </a:p>
                    <a:p>
                      <a:pPr marL="171450" indent="-171450">
                        <a:buFont typeface="Wingdings" pitchFamily="2" charset="2"/>
                        <a:buNone/>
                      </a:pPr>
                      <a:endParaRPr lang="en-MY" sz="1200" dirty="0" smtClean="0"/>
                    </a:p>
                  </a:txBody>
                  <a:tcPr marL="91441" marR="91441"/>
                </a:tc>
              </a:tr>
              <a:tr h="421589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MY" sz="1200" b="1" kern="150" dirty="0" smtClean="0">
                          <a:effectLst/>
                        </a:rPr>
                        <a:t>10Minutes </a:t>
                      </a:r>
                      <a:r>
                        <a:rPr lang="en-MY" sz="1200" b="0" kern="150" dirty="0" smtClean="0">
                          <a:effectLst/>
                        </a:rPr>
                        <a:t>from Medical Facilities such as </a:t>
                      </a:r>
                      <a:r>
                        <a:rPr lang="en-MY" sz="1200" b="0" u="sng" kern="150" dirty="0" smtClean="0">
                          <a:effectLst/>
                        </a:rPr>
                        <a:t>Johor Jaya Maternity Centre</a:t>
                      </a:r>
                      <a:r>
                        <a:rPr lang="en-MY" sz="1200" b="0" u="none" kern="150" dirty="0" smtClean="0">
                          <a:effectLst/>
                        </a:rPr>
                        <a:t>,  </a:t>
                      </a:r>
                      <a:r>
                        <a:rPr lang="en-MY" sz="1200" b="0" u="sng" kern="150" dirty="0" smtClean="0">
                          <a:effectLst/>
                        </a:rPr>
                        <a:t>Hospital Sultan Ismail </a:t>
                      </a:r>
                    </a:p>
                  </a:txBody>
                  <a:tcPr marL="91441" marR="91441"/>
                </a:tc>
              </a:tr>
              <a:tr h="421589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MY" sz="1200" b="1" u="none" kern="150" baseline="0" dirty="0" smtClean="0">
                          <a:effectLst/>
                        </a:rPr>
                        <a:t>15</a:t>
                      </a:r>
                      <a:r>
                        <a:rPr lang="en-MY" sz="1200" b="1" u="none" dirty="0" smtClean="0"/>
                        <a:t>minutes </a:t>
                      </a:r>
                      <a:r>
                        <a:rPr lang="en-MY" sz="1200" b="0" u="none" dirty="0" smtClean="0"/>
                        <a:t>to</a:t>
                      </a:r>
                      <a:r>
                        <a:rPr lang="en-MY" sz="1200" b="0" u="none" baseline="0" dirty="0" smtClean="0"/>
                        <a:t> </a:t>
                      </a:r>
                      <a:r>
                        <a:rPr lang="en-MY" sz="1200" b="0" u="none" baseline="0" dirty="0" err="1" smtClean="0"/>
                        <a:t>Foon</a:t>
                      </a:r>
                      <a:r>
                        <a:rPr lang="en-MY" sz="1200" b="0" u="none" baseline="0" dirty="0" smtClean="0"/>
                        <a:t> Yew (C) High School</a:t>
                      </a:r>
                      <a:endParaRPr lang="en-MY" sz="1200" b="1" u="none" kern="150" dirty="0" smtClean="0">
                        <a:effectLst/>
                      </a:endParaRPr>
                    </a:p>
                  </a:txBody>
                  <a:tcPr marL="91441" marR="91441"/>
                </a:tc>
              </a:tr>
              <a:tr h="421589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MY" sz="1200" b="1" kern="150" dirty="0" smtClean="0">
                          <a:effectLst/>
                        </a:rPr>
                        <a:t>15minutes</a:t>
                      </a:r>
                      <a:r>
                        <a:rPr lang="en-MY" sz="1200" b="0" kern="150" dirty="0" smtClean="0">
                          <a:effectLst/>
                        </a:rPr>
                        <a:t> from </a:t>
                      </a:r>
                      <a:r>
                        <a:rPr lang="en-MY" sz="1200" b="0" u="sng" kern="150" dirty="0" err="1" smtClean="0">
                          <a:effectLst/>
                        </a:rPr>
                        <a:t>Nusajaya</a:t>
                      </a:r>
                      <a:r>
                        <a:rPr lang="en-MY" sz="1200" b="0" u="sng" kern="150" dirty="0" smtClean="0">
                          <a:effectLst/>
                        </a:rPr>
                        <a:t>,</a:t>
                      </a:r>
                      <a:r>
                        <a:rPr lang="en-MY" sz="1200" b="0" u="sng" kern="150" baseline="0" dirty="0" smtClean="0">
                          <a:effectLst/>
                        </a:rPr>
                        <a:t> </a:t>
                      </a:r>
                      <a:r>
                        <a:rPr lang="en-MY" sz="1200" b="0" u="sng" kern="150" dirty="0" err="1" smtClean="0">
                          <a:effectLst/>
                        </a:rPr>
                        <a:t>Iskandar</a:t>
                      </a:r>
                      <a:r>
                        <a:rPr lang="en-MY" sz="1200" b="0" u="sng" kern="150" dirty="0" smtClean="0">
                          <a:effectLst/>
                        </a:rPr>
                        <a:t> Johor</a:t>
                      </a:r>
                    </a:p>
                  </a:txBody>
                  <a:tcPr marL="91441" marR="91441"/>
                </a:tc>
              </a:tr>
              <a:tr h="1082071">
                <a:tc>
                  <a:txBody>
                    <a:bodyPr/>
                    <a:lstStyle/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en-US" sz="1200" b="1" kern="150" dirty="0" smtClean="0">
                          <a:effectLst/>
                        </a:rPr>
                        <a:t>20Minutes</a:t>
                      </a:r>
                      <a:r>
                        <a:rPr lang="en-US" sz="1200" b="1" kern="150" baseline="0" dirty="0" smtClean="0">
                          <a:effectLst/>
                        </a:rPr>
                        <a:t> </a:t>
                      </a:r>
                      <a:r>
                        <a:rPr lang="en-US" sz="1200" b="0" kern="150" baseline="0" dirty="0" smtClean="0">
                          <a:effectLst/>
                        </a:rPr>
                        <a:t>to </a:t>
                      </a:r>
                      <a:r>
                        <a:rPr lang="en-US" sz="1200" b="0" u="sng" kern="150" baseline="0" dirty="0" err="1" smtClean="0">
                          <a:effectLst/>
                        </a:rPr>
                        <a:t>Danga</a:t>
                      </a:r>
                      <a:r>
                        <a:rPr lang="en-US" sz="1200" b="0" u="sng" kern="150" baseline="0" dirty="0" smtClean="0">
                          <a:effectLst/>
                        </a:rPr>
                        <a:t> Bay</a:t>
                      </a:r>
                    </a:p>
                    <a:p>
                      <a:pPr marL="628650" lvl="1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MY" sz="1000" b="0" kern="150" baseline="0" dirty="0" err="1" smtClean="0">
                          <a:effectLst/>
                        </a:rPr>
                        <a:t>Danga</a:t>
                      </a:r>
                      <a:r>
                        <a:rPr lang="en-MY" sz="1000" b="0" kern="150" baseline="0" dirty="0" smtClean="0">
                          <a:effectLst/>
                        </a:rPr>
                        <a:t> Bay is set to be a premier waterfront development and one of the highlights of the </a:t>
                      </a:r>
                      <a:r>
                        <a:rPr lang="en-MY" sz="1000" b="0" kern="150" baseline="0" dirty="0" err="1" smtClean="0">
                          <a:effectLst/>
                        </a:rPr>
                        <a:t>Iskandar</a:t>
                      </a:r>
                      <a:r>
                        <a:rPr lang="en-MY" sz="1000" b="0" kern="150" baseline="0" dirty="0" smtClean="0">
                          <a:effectLst/>
                        </a:rPr>
                        <a:t> Malaysia, offering amongst others, upscale properties, top-notch retail outlets, thrills and spills of leisure activities, an oasis for local and international food and beverage and top-draw events and activities.</a:t>
                      </a:r>
                    </a:p>
                  </a:txBody>
                  <a:tcPr marL="91441" marR="9144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99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048343"/>
              </p:ext>
            </p:extLst>
          </p:nvPr>
        </p:nvGraphicFramePr>
        <p:xfrm>
          <a:off x="533400" y="34548"/>
          <a:ext cx="8856984" cy="6823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698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Development Fact Sheet</a:t>
                      </a:r>
                      <a:endParaRPr lang="en-MY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1" marR="91441"/>
                </a:tc>
              </a:tr>
              <a:tr h="462505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US" sz="1200" b="1" kern="150" dirty="0" smtClean="0">
                          <a:effectLst/>
                        </a:rPr>
                        <a:t>Project Name</a:t>
                      </a:r>
                      <a:r>
                        <a:rPr lang="en-US" sz="1200" b="1" kern="150" baseline="0" dirty="0" smtClean="0">
                          <a:effectLst/>
                        </a:rPr>
                        <a:t> </a:t>
                      </a:r>
                      <a:endParaRPr lang="en-US" sz="1200" b="1" kern="150" dirty="0" smtClean="0">
                        <a:effectLst/>
                      </a:endParaRP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US" sz="1200" b="0" i="0" u="none" strike="noStrike" kern="15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New World Garden @ Johor </a:t>
                      </a:r>
                      <a:r>
                        <a:rPr kumimoji="0" lang="en-US" sz="1200" b="0" i="0" u="none" strike="noStrike" kern="15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Bahru</a:t>
                      </a:r>
                      <a:endParaRPr kumimoji="0" lang="en-US" sz="1200" b="0" i="0" u="none" strike="noStrike" kern="150" cap="none" spc="0" normalizeH="0" baseline="0" noProof="0" dirty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/>
                </a:tc>
              </a:tr>
              <a:tr h="83373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US" sz="1200" b="1" kern="150" dirty="0" smtClean="0">
                          <a:effectLst/>
                        </a:rPr>
                        <a:t>Property</a:t>
                      </a:r>
                      <a:r>
                        <a:rPr lang="en-US" sz="1200" b="1" kern="150" baseline="0" dirty="0" smtClean="0">
                          <a:effectLst/>
                        </a:rPr>
                        <a:t> </a:t>
                      </a:r>
                      <a:r>
                        <a:rPr lang="en-US" sz="1200" b="1" kern="150" dirty="0" smtClean="0">
                          <a:effectLst/>
                        </a:rPr>
                        <a:t>Composition – 96</a:t>
                      </a:r>
                      <a:r>
                        <a:rPr lang="en-US" sz="1200" b="1" kern="150" baseline="0" dirty="0" smtClean="0">
                          <a:effectLst/>
                        </a:rPr>
                        <a:t> units</a:t>
                      </a:r>
                      <a:endParaRPr lang="en-US" sz="1200" b="1" kern="150" dirty="0" smtClean="0">
                        <a:effectLst/>
                      </a:endParaRP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MY" sz="1200" b="0" i="0" u="none" strike="noStrike" kern="15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92 Units of 3-Storey Semi-Detached 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US" sz="1200" b="0" i="0" u="none" strike="noStrike" kern="15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 Units of 3-Storey Bungalow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US" sz="1200" b="0" i="0" u="none" strike="noStrike" kern="15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Unit of 2-storey Clubhouse with Swimming Pool</a:t>
                      </a:r>
                    </a:p>
                  </a:txBody>
                  <a:tcPr marL="91441" marR="91441"/>
                </a:tc>
              </a:tr>
              <a:tr h="1399806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MY" sz="1200" b="1" kern="150" dirty="0" smtClean="0">
                          <a:effectLst/>
                        </a:rPr>
                        <a:t>Development</a:t>
                      </a:r>
                      <a:r>
                        <a:rPr lang="en-MY" sz="1200" b="1" kern="150" baseline="0" dirty="0" smtClean="0">
                          <a:effectLst/>
                        </a:rPr>
                        <a:t> Features</a:t>
                      </a:r>
                      <a:endParaRPr lang="en-MY" sz="1200" b="1" kern="150" dirty="0" smtClean="0">
                        <a:effectLst/>
                      </a:endParaRP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200" b="0" u="none" kern="150" baseline="0" dirty="0" smtClean="0">
                          <a:effectLst/>
                        </a:rPr>
                        <a:t>Gated and Guarded with Armed Security Personnel and intercom system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200" b="0" u="none" kern="150" baseline="0" dirty="0" smtClean="0">
                          <a:effectLst/>
                        </a:rPr>
                        <a:t>24/7 CCTV Surveillance (Bosch High Definition Camera HD) 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200" b="0" u="none" kern="150" baseline="0" dirty="0" smtClean="0">
                        <a:effectLst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MY" sz="1200" b="1" kern="150" dirty="0" smtClean="0">
                          <a:effectLst/>
                        </a:rPr>
                        <a:t>Tenure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200" b="0" u="none" kern="150" dirty="0" smtClean="0">
                          <a:effectLst/>
                        </a:rPr>
                        <a:t>Residential</a:t>
                      </a:r>
                      <a:r>
                        <a:rPr lang="en-US" sz="1200" b="0" u="none" kern="150" baseline="0" dirty="0" smtClean="0">
                          <a:effectLst/>
                        </a:rPr>
                        <a:t> </a:t>
                      </a:r>
                      <a:r>
                        <a:rPr lang="en-US" sz="1200" b="0" u="none" kern="150" dirty="0" smtClean="0">
                          <a:effectLst/>
                        </a:rPr>
                        <a:t>FREEHOLD,</a:t>
                      </a:r>
                      <a:r>
                        <a:rPr lang="en-US" sz="1200" b="0" u="none" kern="150" baseline="0" dirty="0" smtClean="0">
                          <a:effectLst/>
                        </a:rPr>
                        <a:t> LANDED STRATA</a:t>
                      </a:r>
                      <a:endParaRPr lang="en-MY" sz="1200" b="0" u="none" kern="150" dirty="0" smtClean="0">
                        <a:effectLst/>
                      </a:endParaRPr>
                    </a:p>
                  </a:txBody>
                  <a:tcPr marL="91441" marR="91441"/>
                </a:tc>
              </a:tr>
              <a:tr h="463184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MY" sz="1200" b="1" kern="150" dirty="0" smtClean="0">
                          <a:effectLst/>
                        </a:rPr>
                        <a:t>Land Area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US" sz="1200" b="0" i="0" u="none" strike="noStrike" kern="15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12.241 Acres</a:t>
                      </a:r>
                    </a:p>
                  </a:txBody>
                  <a:tcPr marL="91441" marR="91441"/>
                </a:tc>
              </a:tr>
              <a:tr h="456636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US" sz="1200" b="1" kern="150" dirty="0" smtClean="0">
                          <a:effectLst/>
                        </a:rPr>
                        <a:t>Expected Completion Date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US" sz="1200" b="0" i="0" u="none" strike="noStrike" kern="15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Q1 2014</a:t>
                      </a:r>
                      <a:endParaRPr kumimoji="0" lang="en-MY" sz="1200" b="0" i="0" u="none" strike="noStrike" kern="150" cap="none" spc="0" normalizeH="0" baseline="0" noProof="0" dirty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/>
                </a:tc>
              </a:tr>
              <a:tr h="648459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MY" sz="1200" b="1" kern="150" dirty="0" smtClean="0">
                          <a:effectLst/>
                        </a:rPr>
                        <a:t>Structural Features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US" sz="1200" b="0" i="0" u="none" strike="noStrike" kern="15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With-Stand minor Earthquake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US" sz="1200" b="0" i="0" u="none" strike="noStrike" kern="15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With-Stand minor Tropical Storm </a:t>
                      </a:r>
                    </a:p>
                  </a:txBody>
                  <a:tcPr marL="91441" marR="91441"/>
                </a:tc>
              </a:tr>
              <a:tr h="648459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US" sz="1200" b="1" kern="150" dirty="0" smtClean="0">
                          <a:effectLst/>
                        </a:rPr>
                        <a:t>Plot</a:t>
                      </a:r>
                      <a:r>
                        <a:rPr lang="en-US" sz="1200" b="1" kern="150" baseline="0" dirty="0" smtClean="0">
                          <a:effectLst/>
                        </a:rPr>
                        <a:t> Size</a:t>
                      </a:r>
                      <a:endParaRPr lang="en-US" sz="1200" b="1" kern="150" dirty="0" smtClean="0">
                        <a:effectLst/>
                      </a:endParaRP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US" sz="1200" b="0" i="0" u="none" strike="noStrike" kern="15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Bungalow 75’ x 80’ 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US" sz="1200" b="0" i="0" u="none" strike="noStrike" kern="15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Semi D Villa 40’ x  80’</a:t>
                      </a:r>
                    </a:p>
                  </a:txBody>
                  <a:tcPr marL="91441" marR="91441"/>
                </a:tc>
              </a:tr>
              <a:tr h="83373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US" sz="1200" b="1" kern="150" dirty="0" smtClean="0">
                          <a:effectLst/>
                        </a:rPr>
                        <a:t>Size Composition – Built-up 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MY" sz="1200" b="0" i="0" u="none" strike="noStrike" kern="15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3-Storey Semi-Detached  Type A – 4,091 </a:t>
                      </a:r>
                      <a:r>
                        <a:rPr kumimoji="0" lang="en-MY" sz="1200" b="0" i="0" u="none" strike="noStrike" kern="15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sq.ft</a:t>
                      </a:r>
                      <a:r>
                        <a:rPr kumimoji="0" lang="en-MY" sz="1200" b="0" i="0" u="none" strike="noStrike" kern="15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MY" sz="1200" b="0" i="0" u="none" strike="noStrike" kern="15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3-storey Semi-Detached Type B – 4,139  </a:t>
                      </a:r>
                      <a:r>
                        <a:rPr kumimoji="0" lang="en-MY" sz="1200" b="0" i="0" u="none" strike="noStrike" kern="15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sq.ft</a:t>
                      </a:r>
                      <a:r>
                        <a:rPr kumimoji="0" lang="en-MY" sz="1200" b="0" i="0" u="none" strike="noStrike" kern="15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US" sz="1200" b="0" i="0" u="none" strike="noStrike" kern="15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3-Storey Bungalow – 5,432 </a:t>
                      </a:r>
                      <a:r>
                        <a:rPr kumimoji="0" lang="en-US" sz="1200" b="0" i="0" u="none" strike="noStrike" kern="15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sq.ft</a:t>
                      </a:r>
                      <a:r>
                        <a:rPr kumimoji="0" lang="en-US" sz="1200" b="0" i="0" u="none" strike="noStrike" kern="15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1441" marR="91441"/>
                </a:tc>
              </a:tr>
              <a:tr h="741095">
                <a:tc>
                  <a:txBody>
                    <a:bodyPr/>
                    <a:lstStyle/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en-US" sz="1200" b="1" kern="150" dirty="0" smtClean="0">
                          <a:effectLst/>
                        </a:rPr>
                        <a:t>Construction</a:t>
                      </a:r>
                      <a:r>
                        <a:rPr lang="en-US" sz="1200" b="1" kern="150" baseline="0" dirty="0" smtClean="0">
                          <a:effectLst/>
                        </a:rPr>
                        <a:t> Progress Status</a:t>
                      </a:r>
                      <a:endParaRPr lang="en-US" sz="1200" b="1" kern="150" dirty="0" smtClean="0">
                        <a:effectLst/>
                      </a:endParaRP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MY" sz="1200" b="0" i="0" u="none" strike="noStrike" kern="15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Overall site 60% certified completion as on March 2013</a:t>
                      </a:r>
                    </a:p>
                  </a:txBody>
                  <a:tcPr marL="91441" marR="9144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93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9154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Club House Facilities</a:t>
            </a:r>
            <a:endParaRPr lang="en-MY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95400"/>
            <a:ext cx="4617720" cy="28716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4325034"/>
            <a:ext cx="7150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2 Multi-purpose halls, gym, swimming pool, kid’s playground with </a:t>
            </a:r>
          </a:p>
          <a:p>
            <a:r>
              <a:rPr lang="en-US" dirty="0" smtClean="0"/>
              <a:t>designer landscaping 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Maintenance fees is 0.18sen/</a:t>
            </a:r>
            <a:r>
              <a:rPr lang="en-US" dirty="0" err="1" smtClean="0"/>
              <a:t>sqft</a:t>
            </a:r>
            <a:r>
              <a:rPr lang="en-US" dirty="0" smtClean="0"/>
              <a:t> (</a:t>
            </a:r>
            <a:r>
              <a:rPr lang="en-US" dirty="0" err="1" smtClean="0"/>
              <a:t>e.g</a:t>
            </a:r>
            <a:r>
              <a:rPr lang="en-US" dirty="0" smtClean="0"/>
              <a:t> : built-up  4,140 x 0.18)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0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1779</TotalTime>
  <Words>641</Words>
  <Application>Microsoft Office PowerPoint</Application>
  <PresentationFormat>A4 Paper (210x297 mm)</PresentationFormat>
  <Paragraphs>99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Clarity</vt:lpstr>
      <vt:lpstr>PowerPoint Presentation</vt:lpstr>
      <vt:lpstr>PowerPoint Presentation</vt:lpstr>
      <vt:lpstr>PowerPoint Presentation</vt:lpstr>
      <vt:lpstr>         Holding Company</vt:lpstr>
      <vt:lpstr>Project Location / Information</vt:lpstr>
      <vt:lpstr>Location Map – Jalan Masai Baru, 81100 Johor Bahru, Johor, Malaysia</vt:lpstr>
      <vt:lpstr>Nearby Amenities &amp; Hotspots</vt:lpstr>
      <vt:lpstr>PowerPoint Presentation</vt:lpstr>
      <vt:lpstr>Club House Facilities</vt:lpstr>
      <vt:lpstr>NWG Entrance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Chew Chern Ling</dc:creator>
  <cp:lastModifiedBy>user</cp:lastModifiedBy>
  <cp:revision>166</cp:revision>
  <dcterms:created xsi:type="dcterms:W3CDTF">2012-09-06T08:17:52Z</dcterms:created>
  <dcterms:modified xsi:type="dcterms:W3CDTF">2013-03-04T08:52:25Z</dcterms:modified>
</cp:coreProperties>
</file>