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382" r:id="rId3"/>
    <p:sldId id="257" r:id="rId4"/>
    <p:sldId id="397" r:id="rId5"/>
    <p:sldId id="398" r:id="rId6"/>
    <p:sldId id="402" r:id="rId7"/>
    <p:sldId id="390" r:id="rId8"/>
    <p:sldId id="392" r:id="rId9"/>
    <p:sldId id="394" r:id="rId10"/>
    <p:sldId id="327" r:id="rId11"/>
    <p:sldId id="396" r:id="rId12"/>
    <p:sldId id="393" r:id="rId13"/>
    <p:sldId id="386" r:id="rId14"/>
    <p:sldId id="404" r:id="rId15"/>
    <p:sldId id="383" r:id="rId16"/>
    <p:sldId id="330" r:id="rId17"/>
    <p:sldId id="387" r:id="rId18"/>
    <p:sldId id="389" r:id="rId19"/>
    <p:sldId id="401" r:id="rId20"/>
    <p:sldId id="403" r:id="rId21"/>
    <p:sldId id="395" r:id="rId22"/>
    <p:sldId id="376" r:id="rId23"/>
    <p:sldId id="341" r:id="rId24"/>
    <p:sldId id="377" r:id="rId25"/>
    <p:sldId id="378" r:id="rId26"/>
    <p:sldId id="379" r:id="rId27"/>
    <p:sldId id="380" r:id="rId28"/>
    <p:sldId id="405" r:id="rId29"/>
    <p:sldId id="280" r:id="rId30"/>
  </p:sldIdLst>
  <p:sldSz cx="12192000" cy="6858000"/>
  <p:notesSz cx="6799263" cy="99298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C51B30E-0349-46B6-8280-2BC416B50837}">
          <p14:sldIdLst>
            <p14:sldId id="382"/>
            <p14:sldId id="257"/>
          </p14:sldIdLst>
        </p14:section>
        <p14:section name="Untitled Section" id="{75337DCD-A2D4-4649-8FCD-47638EE3B5EA}">
          <p14:sldIdLst>
            <p14:sldId id="397"/>
            <p14:sldId id="398"/>
            <p14:sldId id="402"/>
            <p14:sldId id="390"/>
            <p14:sldId id="392"/>
            <p14:sldId id="394"/>
            <p14:sldId id="327"/>
            <p14:sldId id="396"/>
            <p14:sldId id="393"/>
            <p14:sldId id="386"/>
            <p14:sldId id="404"/>
            <p14:sldId id="383"/>
            <p14:sldId id="330"/>
            <p14:sldId id="387"/>
            <p14:sldId id="389"/>
            <p14:sldId id="401"/>
            <p14:sldId id="403"/>
            <p14:sldId id="395"/>
            <p14:sldId id="376"/>
            <p14:sldId id="341"/>
            <p14:sldId id="377"/>
            <p14:sldId id="378"/>
            <p14:sldId id="379"/>
            <p14:sldId id="380"/>
            <p14:sldId id="405"/>
            <p14:sldId id="2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65A2"/>
    <a:srgbClr val="FFFF00"/>
    <a:srgbClr val="CC9900"/>
    <a:srgbClr val="92D050"/>
    <a:srgbClr val="E81C5B"/>
    <a:srgbClr val="00B050"/>
    <a:srgbClr val="FB8A19"/>
    <a:srgbClr val="EF41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3151" autoAdjust="0"/>
  </p:normalViewPr>
  <p:slideViewPr>
    <p:cSldViewPr snapToGrid="0">
      <p:cViewPr varScale="1">
        <p:scale>
          <a:sx n="106" d="100"/>
          <a:sy n="106" d="100"/>
        </p:scale>
        <p:origin x="58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3D7008F-94AD-4E35-BB8D-85C7DEC185B8}" type="datetimeFigureOut">
              <a:rPr lang="en-US" altLang="en-US"/>
              <a:pPr/>
              <a:t>6/13/2014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98FB23C-C3BF-4A99-B74D-C441B634DB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15678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49309A8-F2A9-44E0-927F-3F83C8C94A7D}" type="datetime1">
              <a:rPr lang="zh-CN" altLang="en-US" smtClean="0"/>
              <a:pPr>
                <a:defRPr/>
              </a:pPr>
              <a:t>2014/6/13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6843A16-7913-4E8D-BE86-45B27FFDFE14}" type="slidenum">
              <a:rPr lang="zh-CN" altLang="en-US" smtClean="0"/>
              <a:pPr>
                <a:defRPr/>
              </a:pPr>
              <a:t>10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451896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They also said a new initiative is being explored: a single border checkpoint, with both the Singapore and Malaysia Customs, Immigration and Quarantine (CIQ) complexes sited at one location.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FB23C-C3BF-4A99-B74D-C441B634DB37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209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FB23C-C3BF-4A99-B74D-C441B634DB37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642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Tianjin R &amp; F Guangdong Tower</a:t>
            </a:r>
            <a:r>
              <a:rPr lang="en-US" baseline="0" dirty="0" smtClean="0"/>
              <a:t> </a:t>
            </a:r>
            <a:r>
              <a:rPr lang="en-US" dirty="0" smtClean="0"/>
              <a:t>China's top ten building standing at 480m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FB23C-C3BF-4A99-B74D-C441B634DB37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9621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Chengdu </a:t>
            </a:r>
            <a:r>
              <a:rPr lang="en-US" dirty="0" err="1" smtClean="0"/>
              <a:t>Fuli</a:t>
            </a:r>
            <a:r>
              <a:rPr lang="en-US" dirty="0" smtClean="0"/>
              <a:t> </a:t>
            </a:r>
            <a:r>
              <a:rPr lang="en-US" dirty="0" err="1" smtClean="0"/>
              <a:t>Taoyuan</a:t>
            </a:r>
            <a:r>
              <a:rPr lang="en-US" dirty="0" smtClean="0"/>
              <a:t> </a:t>
            </a:r>
          </a:p>
          <a:p>
            <a:r>
              <a:rPr lang="en-US" dirty="0" smtClean="0"/>
              <a:t>Is an example where 70,000 m2 of waterfront landscape has been created blending </a:t>
            </a:r>
            <a:r>
              <a:rPr lang="en-US" dirty="0" err="1" smtClean="0"/>
              <a:t>SouthEast</a:t>
            </a:r>
            <a:r>
              <a:rPr lang="en-US" dirty="0" smtClean="0"/>
              <a:t> Asian Style Garden, heritage building and gorgeous tropical scenery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FB23C-C3BF-4A99-B74D-C441B634DB37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305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E08093-FA96-491A-B376-358D734E525F}" type="datetimeFigureOut">
              <a:rPr lang="en-US" altLang="en-US"/>
              <a:pPr/>
              <a:t>6/13/2014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E69F4C-7560-4A5B-B194-D54A53432A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0114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C4A14A-FC4B-4AEC-9DD4-ADD17FF51F9E}" type="datetimeFigureOut">
              <a:rPr lang="en-US" altLang="en-US"/>
              <a:pPr/>
              <a:t>6/13/2014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9C105E-CA7C-4607-8F0C-95682E711B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3588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AE58DA-C698-4549-8CF4-B3151867E8C3}" type="datetimeFigureOut">
              <a:rPr lang="en-US" altLang="en-US"/>
              <a:pPr/>
              <a:t>6/13/2014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22226-6B94-47EC-8244-66D6EFAF94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9127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D9A49436-47CE-4D01-AACF-CB17570DF67B}" type="datetime1">
              <a:rPr lang="zh-CN" altLang="en-US"/>
              <a:pPr/>
              <a:t>2014/6/13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88A04932-C4CC-4B98-8475-0E6695662E42}" type="slidenum">
              <a:rPr lang="zh-CN" altLang="en-US"/>
              <a:pPr/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372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1D6C08E0-BCCB-4C5C-A808-A7E79FB8B55D}" type="datetime1">
              <a:rPr lang="zh-CN" altLang="en-US"/>
              <a:pPr/>
              <a:t>2014/6/13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0623BFE3-D849-4E21-822A-C59B4EF2BFF6}" type="slidenum">
              <a:rPr lang="zh-CN" altLang="en-US"/>
              <a:pPr/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070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/>
            </a:lvl1pPr>
            <a:lvl2pPr marL="609585" indent="0">
              <a:buNone/>
              <a:defRPr sz="2667"/>
            </a:lvl2pPr>
            <a:lvl3pPr marL="1219170" indent="0">
              <a:buNone/>
              <a:defRPr sz="2400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3524054-EBCD-4039-8609-F1273585351B}" type="datetime1">
              <a:rPr lang="zh-CN" altLang="en-US"/>
              <a:pPr/>
              <a:t>2014/6/13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8E9DB8C6-91D3-4087-93BA-EFD687F9008F}" type="slidenum">
              <a:rPr lang="zh-CN" altLang="en-US"/>
              <a:pPr/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455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8306EF0E-A47F-4099-8388-71116D5CC293}" type="datetime1">
              <a:rPr lang="zh-CN" altLang="en-US"/>
              <a:pPr/>
              <a:t>2014/6/13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C252C7B2-4820-44F9-BC42-50BAD09DCFA7}" type="slidenum">
              <a:rPr lang="zh-CN" altLang="en-US"/>
              <a:pPr/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716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6C7DE4A-5ABE-4F3D-B4F1-4F818E5DD166}" type="datetime1">
              <a:rPr lang="zh-CN" altLang="en-US"/>
              <a:pPr/>
              <a:t>2014/6/13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8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D6E67ADF-306E-445E-A9BC-22F73481CB1E}" type="slidenum">
              <a:rPr lang="zh-CN" altLang="en-US"/>
              <a:pPr/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739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CB14378E-8674-48B1-9DF9-1581D618CF25}" type="datetime1">
              <a:rPr lang="zh-CN" altLang="en-US"/>
              <a:pPr/>
              <a:t>2014/6/13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AA9D99E4-CF96-448C-A7BB-E70E3F357D5D}" type="slidenum">
              <a:rPr lang="zh-CN" altLang="en-US"/>
              <a:pPr/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873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DCBF4B4C-8BEE-412F-8688-7602022C23FE}" type="datetime1">
              <a:rPr lang="zh-CN" altLang="en-US"/>
              <a:pPr/>
              <a:t>2014/6/13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3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861F803F-9FF9-43B3-9A9B-B5DAFC31E1EA}" type="slidenum">
              <a:rPr lang="zh-CN" altLang="en-US"/>
              <a:pPr/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533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A0AD3F10-71D3-40FC-8DB8-4979AC0F87B8}" type="datetime1">
              <a:rPr lang="zh-CN" altLang="en-US"/>
              <a:pPr/>
              <a:t>2014/6/13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B8131C95-A944-4207-B182-28D086123A43}" type="slidenum">
              <a:rPr lang="zh-CN" altLang="en-US"/>
              <a:pPr/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293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2DC056-0A4A-41B3-AEA1-733CB74B6D8A}" type="datetimeFigureOut">
              <a:rPr lang="en-US" altLang="en-US"/>
              <a:pPr/>
              <a:t>6/13/2014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94CA2C-96CE-44F2-8981-1DC9F6C695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80363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zh-CN" altLang="en-US" noProof="0" smtClean="0">
              <a:sym typeface="微软雅黑" panose="020B0503020204020204" pitchFamily="34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E5A99193-6AC9-4C69-8FF2-C8A39537904F}" type="datetime1">
              <a:rPr lang="zh-CN" altLang="en-US"/>
              <a:pPr/>
              <a:t>2014/6/13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87696918-12A0-4FBB-A36A-A2463437642B}" type="slidenum">
              <a:rPr lang="zh-CN" altLang="en-US"/>
              <a:pPr/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538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2EC36DF3-2F8B-4573-8CE0-9800C59651B7}" type="datetime1">
              <a:rPr lang="zh-CN" altLang="en-US"/>
              <a:pPr/>
              <a:t>2014/6/13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D79756F7-947E-40C7-B335-83D20731999C}" type="slidenum">
              <a:rPr lang="zh-CN" altLang="en-US"/>
              <a:pPr/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9765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E9A2E8D3-E7AE-47B5-B8C8-DDE453763B6A}" type="datetime1">
              <a:rPr lang="zh-CN" altLang="en-US"/>
              <a:pPr/>
              <a:t>2014/6/13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0C54618C-311C-4E02-B38E-9EDB03F51908}" type="slidenum">
              <a:rPr lang="zh-CN" altLang="en-US"/>
              <a:pPr/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7043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92724EB7-7D55-4AB6-882B-497365B68EE7}" type="datetime1">
              <a:rPr lang="zh-CN" altLang="en-US"/>
              <a:pPr/>
              <a:t>2014/6/13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5E4DCB66-FD0B-4440-9229-936F8616307A}" type="slidenum">
              <a:rPr lang="zh-CN" altLang="en-US"/>
              <a:pPr/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340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A49950-D46F-4C9A-BE6F-C4597A9C643E}" type="datetimeFigureOut">
              <a:rPr lang="en-US" altLang="en-US"/>
              <a:pPr/>
              <a:t>6/13/2014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EE9B92-95B2-4A14-9800-D47B03DB1C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090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5A70B0-5C3F-4F17-A39D-97F122575358}" type="datetimeFigureOut">
              <a:rPr lang="en-US" altLang="en-US"/>
              <a:pPr/>
              <a:t>6/13/2014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5706AE-9AF9-4FD8-8921-53E3DB0057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6229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4385D5-EA5A-47DB-BB86-8F64835DEF32}" type="datetimeFigureOut">
              <a:rPr lang="en-US" altLang="en-US"/>
              <a:pPr/>
              <a:t>6/13/2014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48605-244C-44CF-BDD9-CA89798243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7041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88EDA7-DD8C-4EEF-8947-904B3E807A03}" type="datetimeFigureOut">
              <a:rPr lang="en-US" altLang="en-US"/>
              <a:pPr/>
              <a:t>6/13/2014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609F0D-0E72-4A19-B17A-13F18ED456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9093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49091C-90B2-4A11-82CC-C756520A748E}" type="datetimeFigureOut">
              <a:rPr lang="en-US" altLang="en-US"/>
              <a:pPr/>
              <a:t>6/13/2014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092CB-1517-4BE2-86FC-29F44175D9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0208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F63FD6-2458-4974-9469-909C67DB6D00}" type="datetimeFigureOut">
              <a:rPr lang="en-US" altLang="en-US"/>
              <a:pPr/>
              <a:t>6/13/2014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4FC853-6970-40B0-9394-AF3B7C519D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492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6204C0-71FF-4612-98CC-E0B6656321E3}" type="datetimeFigureOut">
              <a:rPr lang="en-US" altLang="en-US"/>
              <a:pPr/>
              <a:t>6/13/2014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B39ACD-0D3B-4887-8751-520A5E14A2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1051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F15F684F-B8AA-4FAB-9BD3-2458D79FDB60}" type="datetimeFigureOut">
              <a:rPr lang="en-US" altLang="en-US"/>
              <a:pPr/>
              <a:t>6/13/2014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476EA1DF-DBEF-4CF6-A252-DD6F722856E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  <a:cs typeface="MS PGothic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  <a:cs typeface="MS PGothic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  <a:cs typeface="MS PGothic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  <a:cs typeface="MS PGothic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6713"/>
            <a:ext cx="10515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>
                <a:sym typeface="微软雅黑" panose="020B0503020204020204" pitchFamily="34" charset="-122"/>
              </a:rPr>
              <a:t>单击此处编辑母版标题样式</a:t>
            </a:r>
          </a:p>
        </p:txBody>
      </p:sp>
      <p:sp>
        <p:nvSpPr>
          <p:cNvPr id="13315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7213"/>
            <a:ext cx="10515600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>
                <a:sym typeface="微软雅黑" panose="020B0503020204020204" pitchFamily="34" charset="-122"/>
              </a:rPr>
              <a:t>单击此处编辑母版文本样式</a:t>
            </a:r>
          </a:p>
          <a:p>
            <a:pPr lvl="1"/>
            <a:r>
              <a:rPr lang="zh-CN" altLang="en-US" smtClean="0">
                <a:sym typeface="微软雅黑" panose="020B0503020204020204" pitchFamily="34" charset="-122"/>
              </a:rPr>
              <a:t>第二级</a:t>
            </a:r>
          </a:p>
          <a:p>
            <a:pPr lvl="2"/>
            <a:r>
              <a:rPr lang="zh-CN" altLang="en-US" smtClean="0">
                <a:sym typeface="微软雅黑" panose="020B0503020204020204" pitchFamily="34" charset="-122"/>
              </a:rPr>
              <a:t>第三级</a:t>
            </a:r>
          </a:p>
          <a:p>
            <a:pPr lvl="3"/>
            <a:r>
              <a:rPr lang="zh-CN" altLang="en-US" smtClean="0">
                <a:sym typeface="微软雅黑" panose="020B0503020204020204" pitchFamily="34" charset="-122"/>
              </a:rPr>
              <a:t>第四级</a:t>
            </a:r>
          </a:p>
          <a:p>
            <a:pPr lvl="4"/>
            <a:r>
              <a:rPr lang="zh-CN" altLang="en-US" smtClean="0">
                <a:sym typeface="微软雅黑" panose="020B0503020204020204" pitchFamily="34" charset="-122"/>
              </a:rPr>
              <a:t>第五级</a:t>
            </a:r>
          </a:p>
        </p:txBody>
      </p:sp>
      <p:sp>
        <p:nvSpPr>
          <p:cNvPr id="1028" name="Date Placeholder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671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Font typeface="Arial" panose="020B0604020202020204" pitchFamily="34" charset="0"/>
              <a:buNone/>
              <a:defRPr sz="160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1pPr>
          </a:lstStyle>
          <a:p>
            <a:fld id="{33FC5462-D97C-4D08-993D-1F153C7F370E}" type="datetime1">
              <a:rPr lang="zh-CN" altLang="en-US"/>
              <a:pPr/>
              <a:t>2014/6/13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1029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671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buFont typeface="Arial" panose="020B0604020202020204" pitchFamily="34" charset="0"/>
              <a:buNone/>
              <a:defRPr sz="160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1030" name="Slide Number Placeholder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671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Font typeface="Arial" panose="020B0604020202020204" pitchFamily="34" charset="0"/>
              <a:buNone/>
              <a:defRPr sz="160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fld id="{4A850845-4B69-4136-B52C-D841787F45E5}" type="slidenum">
              <a:rPr lang="zh-CN" altLang="en-US"/>
              <a:pPr/>
              <a:t>‹#›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pic>
        <p:nvPicPr>
          <p:cNvPr id="13319" name="Picture 3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hf sldNum="0" hdr="0" ftr="0"/>
  <p:txStyles>
    <p:titleStyle>
      <a:lvl1pPr marL="1217613" indent="-1217613" algn="l" defTabSz="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MS PGothic" panose="020B0600070205080204" pitchFamily="34" charset="-128"/>
          <a:cs typeface="微软雅黑" charset="0"/>
          <a:sym typeface="微软雅黑" panose="020B0503020204020204" pitchFamily="34" charset="-122"/>
        </a:defRPr>
      </a:lvl1pPr>
      <a:lvl2pPr marL="1217613" indent="-1217613" algn="l" defTabSz="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微软雅黑" panose="020B0503020204020204" pitchFamily="34" charset="-122"/>
          <a:ea typeface="MS PGothic" panose="020B0600070205080204" pitchFamily="34" charset="-128"/>
          <a:cs typeface="微软雅黑" charset="0"/>
          <a:sym typeface="微软雅黑" panose="020B0503020204020204" pitchFamily="34" charset="-122"/>
        </a:defRPr>
      </a:lvl2pPr>
      <a:lvl3pPr marL="1217613" indent="-1217613" algn="l" defTabSz="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微软雅黑" panose="020B0503020204020204" pitchFamily="34" charset="-122"/>
          <a:ea typeface="MS PGothic" panose="020B0600070205080204" pitchFamily="34" charset="-128"/>
          <a:cs typeface="微软雅黑" charset="0"/>
          <a:sym typeface="微软雅黑" panose="020B0503020204020204" pitchFamily="34" charset="-122"/>
        </a:defRPr>
      </a:lvl3pPr>
      <a:lvl4pPr marL="1217613" indent="-1217613" algn="l" defTabSz="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微软雅黑" panose="020B0503020204020204" pitchFamily="34" charset="-122"/>
          <a:ea typeface="MS PGothic" panose="020B0600070205080204" pitchFamily="34" charset="-128"/>
          <a:cs typeface="微软雅黑" charset="0"/>
          <a:sym typeface="微软雅黑" panose="020B0503020204020204" pitchFamily="34" charset="-122"/>
        </a:defRPr>
      </a:lvl4pPr>
      <a:lvl5pPr marL="1217613" indent="-1217613" algn="l" defTabSz="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微软雅黑" panose="020B0503020204020204" pitchFamily="34" charset="-122"/>
          <a:ea typeface="MS PGothic" panose="020B0600070205080204" pitchFamily="34" charset="-128"/>
          <a:cs typeface="微软雅黑" charset="0"/>
          <a:sym typeface="微软雅黑" panose="020B0503020204020204" pitchFamily="34" charset="-122"/>
        </a:defRPr>
      </a:lvl5pPr>
      <a:lvl6pPr marL="1828754" indent="-1219170" algn="l" defTabSz="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微软雅黑" panose="020B0503020204020204" pitchFamily="34" charset="-122"/>
        </a:defRPr>
      </a:lvl6pPr>
      <a:lvl7pPr marL="2438339" indent="-1219170" algn="l" defTabSz="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微软雅黑" panose="020B0503020204020204" pitchFamily="34" charset="-122"/>
        </a:defRPr>
      </a:lvl7pPr>
      <a:lvl8pPr marL="3047924" indent="-1219170" algn="l" defTabSz="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微软雅黑" panose="020B0503020204020204" pitchFamily="34" charset="-122"/>
        </a:defRPr>
      </a:lvl8pPr>
      <a:lvl9pPr marL="3657509" indent="-1219170" algn="l" defTabSz="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微软雅黑" panose="020B0503020204020204" pitchFamily="34" charset="-122"/>
        </a:defRPr>
      </a:lvl9pPr>
    </p:titleStyle>
    <p:bodyStyle>
      <a:lvl1pPr marL="303213" indent="-303213" algn="l" defTabSz="0" rtl="0" eaLnBrk="0" fontAlgn="base" hangingPunct="0">
        <a:lnSpc>
          <a:spcPct val="90000"/>
        </a:lnSpc>
        <a:spcBef>
          <a:spcPts val="1338"/>
        </a:spcBef>
        <a:spcAft>
          <a:spcPct val="0"/>
        </a:spcAft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MS PGothic" panose="020B0600070205080204" pitchFamily="34" charset="-128"/>
          <a:cs typeface="微软雅黑" charset="0"/>
          <a:sym typeface="微软雅黑" panose="020B0503020204020204" pitchFamily="34" charset="-122"/>
        </a:defRPr>
      </a:lvl1pPr>
      <a:lvl2pPr marL="912813" indent="-303213" algn="l" defTabSz="0" rtl="0" eaLnBrk="0" fontAlgn="base" hangingPunct="0">
        <a:lnSpc>
          <a:spcPct val="90000"/>
        </a:lnSpc>
        <a:spcBef>
          <a:spcPts val="663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微软雅黑" charset="0"/>
          <a:sym typeface="微软雅黑" panose="020B0503020204020204" pitchFamily="34" charset="-122"/>
        </a:defRPr>
      </a:lvl2pPr>
      <a:lvl3pPr marL="1522413" indent="-303213" algn="l" defTabSz="0" rtl="0" eaLnBrk="0" fontAlgn="base" hangingPunct="0">
        <a:lnSpc>
          <a:spcPct val="90000"/>
        </a:lnSpc>
        <a:spcBef>
          <a:spcPts val="663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微软雅黑" charset="0"/>
          <a:sym typeface="微软雅黑" panose="020B0503020204020204" pitchFamily="34" charset="-122"/>
        </a:defRPr>
      </a:lvl3pPr>
      <a:lvl4pPr marL="2132013" indent="-303213" algn="l" defTabSz="0" rtl="0" eaLnBrk="0" fontAlgn="base" hangingPunct="0">
        <a:lnSpc>
          <a:spcPct val="90000"/>
        </a:lnSpc>
        <a:spcBef>
          <a:spcPts val="663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微软雅黑" charset="0"/>
          <a:sym typeface="微软雅黑" panose="020B0503020204020204" pitchFamily="34" charset="-122"/>
        </a:defRPr>
      </a:lvl4pPr>
      <a:lvl5pPr marL="2741613" indent="-303213" algn="l" defTabSz="0" rtl="0" eaLnBrk="0" fontAlgn="base" hangingPunct="0">
        <a:lnSpc>
          <a:spcPct val="90000"/>
        </a:lnSpc>
        <a:spcBef>
          <a:spcPts val="663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微软雅黑" charset="0"/>
          <a:sym typeface="微软雅黑" panose="020B0503020204020204" pitchFamily="34" charset="-122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g"/><Relationship Id="rId11" Type="http://schemas.openxmlformats.org/officeDocument/2006/relationships/image" Target="../media/image28.jpg"/><Relationship Id="rId5" Type="http://schemas.openxmlformats.org/officeDocument/2006/relationships/image" Target="../media/image22.jpg"/><Relationship Id="rId15" Type="http://schemas.openxmlformats.org/officeDocument/2006/relationships/image" Target="../media/image32.jpg"/><Relationship Id="rId10" Type="http://schemas.openxmlformats.org/officeDocument/2006/relationships/image" Target="../media/image27.jpeg"/><Relationship Id="rId4" Type="http://schemas.microsoft.com/office/2007/relationships/hdphoto" Target="../media/hdphoto1.wdp"/><Relationship Id="rId9" Type="http://schemas.openxmlformats.org/officeDocument/2006/relationships/image" Target="../media/image26.jp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rbandictionary.com/define.php?term=HOPSCA&amp;defid=5392512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png"/><Relationship Id="rId7" Type="http://schemas.openxmlformats.org/officeDocument/2006/relationships/image" Target="../media/image52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1.jpg"/><Relationship Id="rId11" Type="http://schemas.openxmlformats.org/officeDocument/2006/relationships/image" Target="../media/image56.jpg"/><Relationship Id="rId5" Type="http://schemas.openxmlformats.org/officeDocument/2006/relationships/image" Target="../media/image50.jpg"/><Relationship Id="rId10" Type="http://schemas.openxmlformats.org/officeDocument/2006/relationships/image" Target="../media/image55.jpg"/><Relationship Id="rId4" Type="http://schemas.openxmlformats.org/officeDocument/2006/relationships/image" Target="../media/image49.png"/><Relationship Id="rId9" Type="http://schemas.openxmlformats.org/officeDocument/2006/relationships/image" Target="../media/image5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Date Placeholder 2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E09AFFA-104F-4B22-8224-ABA5C0A12171}" type="datetime1">
              <a:rPr lang="zh-CN" altLang="en-US" sz="1600">
                <a:solidFill>
                  <a:srgbClr val="8989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/>
              <a:t>2014/6/13</a:t>
            </a:fld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79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89" b="5719"/>
          <a:stretch/>
        </p:blipFill>
        <p:spPr>
          <a:xfrm>
            <a:off x="1266192" y="703420"/>
            <a:ext cx="9144000" cy="590421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2" t="-1276" r="8907" b="1276"/>
          <a:stretch/>
        </p:blipFill>
        <p:spPr>
          <a:xfrm>
            <a:off x="121272" y="113415"/>
            <a:ext cx="2289840" cy="129188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450" y="113415"/>
            <a:ext cx="2497568" cy="122619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71450" y="1755315"/>
            <a:ext cx="2497567" cy="12980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442" y="113416"/>
            <a:ext cx="3088897" cy="10263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880" y="132383"/>
            <a:ext cx="3599105" cy="102639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0" y="1760667"/>
            <a:ext cx="2289840" cy="129272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0" y="3346367"/>
            <a:ext cx="2289840" cy="135566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340" y="3243235"/>
            <a:ext cx="2592897" cy="13453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133" y="4921029"/>
            <a:ext cx="2664491" cy="155286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654" y="4919103"/>
            <a:ext cx="3214887" cy="206625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563" y="5588888"/>
            <a:ext cx="3157308" cy="55659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72" y="5147109"/>
            <a:ext cx="2289840" cy="144015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29273" y="2404352"/>
            <a:ext cx="1053859" cy="1029771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-14526" y="-81541"/>
            <a:ext cx="1930409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err="1" smtClean="0">
                <a:solidFill>
                  <a:schemeClr val="bg1"/>
                </a:solidFill>
                <a:latin typeface="GulimChe" panose="020B0609000101010101" pitchFamily="49" charset="-127"/>
                <a:ea typeface="GulimChe" panose="020B0609000101010101" pitchFamily="49" charset="-127"/>
                <a:cs typeface="Aharoni" panose="02010803020104030203" pitchFamily="2" charset="-79"/>
              </a:rPr>
              <a:t>CitySquare</a:t>
            </a:r>
            <a:r>
              <a:rPr lang="en-US" altLang="zh-CN" sz="1600" b="1" dirty="0" smtClean="0">
                <a:solidFill>
                  <a:schemeClr val="bg1"/>
                </a:solidFill>
                <a:latin typeface="GulimChe" panose="020B0609000101010101" pitchFamily="49" charset="-127"/>
                <a:ea typeface="GulimChe" panose="020B0609000101010101" pitchFamily="49" charset="-127"/>
                <a:cs typeface="Aharoni" panose="02010803020104030203" pitchFamily="2" charset="-79"/>
              </a:rPr>
              <a:t> 5 </a:t>
            </a:r>
            <a:r>
              <a:rPr lang="en-US" altLang="zh-CN" sz="1600" b="1" dirty="0" err="1" smtClean="0">
                <a:solidFill>
                  <a:schemeClr val="bg1"/>
                </a:solidFill>
                <a:latin typeface="GulimChe" panose="020B0609000101010101" pitchFamily="49" charset="-127"/>
                <a:ea typeface="GulimChe" panose="020B0609000101010101" pitchFamily="49" charset="-127"/>
                <a:cs typeface="Aharoni" panose="02010803020104030203" pitchFamily="2" charset="-79"/>
              </a:rPr>
              <a:t>mins</a:t>
            </a:r>
            <a:r>
              <a:rPr lang="en-US" altLang="zh-CN" sz="2667" b="1" dirty="0" smtClean="0">
                <a:solidFill>
                  <a:schemeClr val="bg1"/>
                </a:solidFill>
                <a:latin typeface="GulimChe" panose="020B0609000101010101" pitchFamily="49" charset="-127"/>
                <a:ea typeface="GulimChe" panose="020B0609000101010101" pitchFamily="49" charset="-127"/>
                <a:cs typeface="Aharoni" panose="02010803020104030203" pitchFamily="2" charset="-79"/>
              </a:rPr>
              <a:t> `</a:t>
            </a:r>
            <a:endParaRPr lang="zh-CN" altLang="en-US" sz="2667" b="1" dirty="0">
              <a:solidFill>
                <a:schemeClr val="bg1"/>
              </a:solidFill>
              <a:latin typeface="GulimChe" panose="020B0609000101010101" pitchFamily="49" charset="-127"/>
              <a:ea typeface="GulimChe" panose="020B0609000101010101" pitchFamily="49" charset="-127"/>
              <a:cs typeface="Aharoni" panose="02010803020104030203" pitchFamily="2" charset="-79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1582358" y="2610811"/>
            <a:ext cx="59542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67" b="1" dirty="0">
                <a:solidFill>
                  <a:schemeClr val="bg1"/>
                </a:solidFill>
                <a:latin typeface="GulimChe" panose="020B0609000101010101" pitchFamily="49" charset="-127"/>
                <a:ea typeface="GulimChe" panose="020B0609000101010101" pitchFamily="49" charset="-127"/>
              </a:rPr>
              <a:t>5</a:t>
            </a:r>
            <a:endParaRPr lang="zh-CN" altLang="en-US" sz="2667" b="1" dirty="0">
              <a:solidFill>
                <a:schemeClr val="bg1"/>
              </a:solidFill>
              <a:latin typeface="GulimChe" panose="020B0609000101010101" pitchFamily="49" charset="-127"/>
              <a:ea typeface="GulimChe" panose="020B0609000101010101" pitchFamily="49" charset="-127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3056" y="1650689"/>
            <a:ext cx="1399984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67" b="1" dirty="0" smtClean="0">
                <a:solidFill>
                  <a:schemeClr val="bg1"/>
                </a:solidFill>
                <a:latin typeface="GulimChe" panose="020B0609000101010101" pitchFamily="49" charset="-127"/>
                <a:ea typeface="GulimChe" panose="020B0609000101010101" pitchFamily="49" charset="-127"/>
                <a:cs typeface="Aharoni" panose="02010803020104030203" pitchFamily="2" charset="-79"/>
              </a:rPr>
              <a:t>30 </a:t>
            </a:r>
            <a:r>
              <a:rPr lang="en-US" altLang="zh-CN" sz="2667" b="1" dirty="0" err="1" smtClean="0">
                <a:solidFill>
                  <a:schemeClr val="bg1"/>
                </a:solidFill>
                <a:latin typeface="GulimChe" panose="020B0609000101010101" pitchFamily="49" charset="-127"/>
                <a:ea typeface="GulimChe" panose="020B0609000101010101" pitchFamily="49" charset="-127"/>
                <a:cs typeface="Aharoni" panose="02010803020104030203" pitchFamily="2" charset="-79"/>
              </a:rPr>
              <a:t>mins</a:t>
            </a:r>
            <a:endParaRPr lang="zh-CN" altLang="en-US" sz="2667" b="1" dirty="0">
              <a:solidFill>
                <a:schemeClr val="bg1"/>
              </a:solidFill>
              <a:latin typeface="GulimChe" panose="020B0609000101010101" pitchFamily="49" charset="-127"/>
              <a:ea typeface="GulimChe" panose="020B0609000101010101" pitchFamily="49" charset="-127"/>
              <a:cs typeface="Aharoni" panose="02010803020104030203" pitchFamily="2" charset="-79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0676708" y="98426"/>
            <a:ext cx="204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GulimChe" panose="020B0609000101010101" pitchFamily="49" charset="-127"/>
                <a:ea typeface="GulimChe" panose="020B0609000101010101" pitchFamily="49" charset="-127"/>
              </a:rPr>
              <a:t>CIQ 5 </a:t>
            </a:r>
            <a:r>
              <a:rPr lang="en-US" altLang="zh-CN" b="1" dirty="0" err="1" smtClean="0">
                <a:solidFill>
                  <a:srgbClr val="FF0000"/>
                </a:solidFill>
                <a:latin typeface="GulimChe" panose="020B0609000101010101" pitchFamily="49" charset="-127"/>
                <a:ea typeface="GulimChe" panose="020B0609000101010101" pitchFamily="49" charset="-127"/>
              </a:rPr>
              <a:t>mins</a:t>
            </a:r>
            <a:endParaRPr lang="zh-CN" altLang="en-US" b="1" dirty="0">
              <a:solidFill>
                <a:srgbClr val="FF0000"/>
              </a:solidFill>
              <a:latin typeface="GulimChe" panose="020B0609000101010101" pitchFamily="49" charset="-127"/>
              <a:ea typeface="GulimChe" panose="020B0609000101010101" pitchFamily="49" charset="-127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0474" y="3022368"/>
            <a:ext cx="149577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67" b="1" dirty="0" smtClean="0">
                <a:solidFill>
                  <a:schemeClr val="accent1">
                    <a:lumMod val="75000"/>
                  </a:schemeClr>
                </a:solidFill>
                <a:latin typeface="DotumChe" panose="020B0609000101010101" pitchFamily="49" charset="-127"/>
                <a:ea typeface="DotumChe" panose="020B0609000101010101" pitchFamily="49" charset="-127"/>
                <a:cs typeface="Aharoni" panose="02010803020104030203" pitchFamily="2" charset="-79"/>
              </a:rPr>
              <a:t>30 </a:t>
            </a:r>
            <a:r>
              <a:rPr lang="en-US" altLang="zh-CN" sz="2667" b="1" dirty="0" err="1" smtClean="0">
                <a:solidFill>
                  <a:schemeClr val="accent1">
                    <a:lumMod val="75000"/>
                  </a:schemeClr>
                </a:solidFill>
                <a:latin typeface="DotumChe" panose="020B0609000101010101" pitchFamily="49" charset="-127"/>
                <a:ea typeface="DotumChe" panose="020B0609000101010101" pitchFamily="49" charset="-127"/>
                <a:cs typeface="Aharoni" panose="02010803020104030203" pitchFamily="2" charset="-79"/>
              </a:rPr>
              <a:t>mins</a:t>
            </a:r>
            <a:endParaRPr lang="zh-CN" altLang="en-US" sz="2667" b="1" dirty="0">
              <a:solidFill>
                <a:schemeClr val="accent1">
                  <a:lumMod val="75000"/>
                </a:schemeClr>
              </a:solidFill>
              <a:latin typeface="DotumChe" panose="020B0609000101010101" pitchFamily="49" charset="-127"/>
              <a:ea typeface="DotumChe" panose="020B0609000101010101" pitchFamily="49" charset="-127"/>
              <a:cs typeface="Aharoni" panose="02010803020104030203" pitchFamily="2" charset="-79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05670" y="5073383"/>
            <a:ext cx="277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GulimChe" panose="020B0609000101010101" pitchFamily="49" charset="-127"/>
                <a:ea typeface="GulimChe" panose="020B0609000101010101" pitchFamily="49" charset="-127"/>
              </a:rPr>
              <a:t>MBS 40 </a:t>
            </a:r>
            <a:r>
              <a:rPr lang="en-US" altLang="zh-CN" b="1" dirty="0" err="1" smtClean="0">
                <a:solidFill>
                  <a:schemeClr val="bg1"/>
                </a:solidFill>
                <a:latin typeface="GulimChe" panose="020B0609000101010101" pitchFamily="49" charset="-127"/>
                <a:ea typeface="GulimChe" panose="020B0609000101010101" pitchFamily="49" charset="-127"/>
              </a:rPr>
              <a:t>mins</a:t>
            </a:r>
            <a:r>
              <a:rPr lang="en-US" altLang="zh-CN" b="1" dirty="0" smtClean="0">
                <a:solidFill>
                  <a:schemeClr val="bg1"/>
                </a:solidFill>
                <a:latin typeface="GulimChe" panose="020B0609000101010101" pitchFamily="49" charset="-127"/>
                <a:ea typeface="GulimChe" panose="020B0609000101010101" pitchFamily="49" charset="-127"/>
              </a:rPr>
              <a:t> </a:t>
            </a:r>
            <a:endParaRPr lang="zh-CN" altLang="en-US" b="1" dirty="0">
              <a:solidFill>
                <a:schemeClr val="bg1"/>
              </a:solidFill>
              <a:latin typeface="GulimChe" panose="020B0609000101010101" pitchFamily="49" charset="-127"/>
              <a:ea typeface="GulimChe" panose="020B0609000101010101" pitchFamily="49" charset="-127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641667" y="6232570"/>
            <a:ext cx="143752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67" b="1" dirty="0" smtClean="0">
                <a:solidFill>
                  <a:schemeClr val="accent1">
                    <a:lumMod val="50000"/>
                  </a:schemeClr>
                </a:solidFill>
                <a:latin typeface="GulimChe" panose="020B0609000101010101" pitchFamily="49" charset="-127"/>
                <a:ea typeface="GulimChe" panose="020B0609000101010101" pitchFamily="49" charset="-127"/>
              </a:rPr>
              <a:t>40 </a:t>
            </a:r>
            <a:r>
              <a:rPr lang="en-US" altLang="zh-CN" sz="2667" b="1" dirty="0" err="1" smtClean="0">
                <a:solidFill>
                  <a:schemeClr val="accent1">
                    <a:lumMod val="50000"/>
                  </a:schemeClr>
                </a:solidFill>
                <a:latin typeface="GulimChe" panose="020B0609000101010101" pitchFamily="49" charset="-127"/>
                <a:ea typeface="GulimChe" panose="020B0609000101010101" pitchFamily="49" charset="-127"/>
              </a:rPr>
              <a:t>mins</a:t>
            </a:r>
            <a:endParaRPr lang="zh-CN" altLang="en-US" sz="2667" b="1" dirty="0">
              <a:solidFill>
                <a:schemeClr val="accent1">
                  <a:lumMod val="50000"/>
                </a:schemeClr>
              </a:solidFill>
              <a:latin typeface="GulimChe" panose="020B0609000101010101" pitchFamily="49" charset="-127"/>
              <a:ea typeface="GulimChe" panose="020B0609000101010101" pitchFamily="49" charset="-127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933502" y="6024750"/>
            <a:ext cx="150398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67" b="1" dirty="0" smtClean="0">
                <a:solidFill>
                  <a:schemeClr val="accent1">
                    <a:lumMod val="50000"/>
                  </a:schemeClr>
                </a:solidFill>
                <a:latin typeface="GulimChe" panose="020B0609000101010101" pitchFamily="49" charset="-127"/>
                <a:ea typeface="GulimChe" panose="020B0609000101010101" pitchFamily="49" charset="-127"/>
              </a:rPr>
              <a:t>40 </a:t>
            </a:r>
            <a:r>
              <a:rPr lang="en-US" altLang="zh-CN" sz="2667" b="1" dirty="0" err="1" smtClean="0">
                <a:solidFill>
                  <a:schemeClr val="accent1">
                    <a:lumMod val="50000"/>
                  </a:schemeClr>
                </a:solidFill>
                <a:latin typeface="GulimChe" panose="020B0609000101010101" pitchFamily="49" charset="-127"/>
                <a:ea typeface="GulimChe" panose="020B0609000101010101" pitchFamily="49" charset="-127"/>
              </a:rPr>
              <a:t>mins</a:t>
            </a:r>
            <a:endParaRPr lang="zh-CN" altLang="en-US" sz="2667" b="1" dirty="0">
              <a:solidFill>
                <a:schemeClr val="accent1">
                  <a:lumMod val="50000"/>
                </a:schemeClr>
              </a:solidFill>
              <a:latin typeface="GulimChe" panose="020B0609000101010101" pitchFamily="49" charset="-127"/>
              <a:ea typeface="GulimChe" panose="020B0609000101010101" pitchFamily="49" charset="-127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0676702" y="6271495"/>
            <a:ext cx="163960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67" b="1" dirty="0" smtClean="0">
                <a:solidFill>
                  <a:schemeClr val="accent1">
                    <a:lumMod val="50000"/>
                  </a:schemeClr>
                </a:solidFill>
                <a:latin typeface="GulimChe" panose="020B0609000101010101" pitchFamily="49" charset="-127"/>
                <a:ea typeface="GulimChe" panose="020B0609000101010101" pitchFamily="49" charset="-127"/>
              </a:rPr>
              <a:t>50 </a:t>
            </a:r>
            <a:r>
              <a:rPr lang="en-US" altLang="zh-CN" sz="2667" b="1" dirty="0" err="1" smtClean="0">
                <a:solidFill>
                  <a:schemeClr val="accent1">
                    <a:lumMod val="50000"/>
                  </a:schemeClr>
                </a:solidFill>
                <a:latin typeface="GulimChe" panose="020B0609000101010101" pitchFamily="49" charset="-127"/>
                <a:ea typeface="GulimChe" panose="020B0609000101010101" pitchFamily="49" charset="-127"/>
              </a:rPr>
              <a:t>mins</a:t>
            </a:r>
            <a:endParaRPr lang="zh-CN" altLang="en-US" sz="2667" b="1" dirty="0">
              <a:solidFill>
                <a:schemeClr val="accent1">
                  <a:lumMod val="50000"/>
                </a:schemeClr>
              </a:solidFill>
              <a:latin typeface="GulimChe" panose="020B0609000101010101" pitchFamily="49" charset="-127"/>
              <a:ea typeface="GulimChe" panose="020B0609000101010101" pitchFamily="49" charset="-127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1472164" y="4099065"/>
            <a:ext cx="114492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67" b="1" dirty="0">
                <a:solidFill>
                  <a:schemeClr val="accent1">
                    <a:lumMod val="50000"/>
                  </a:schemeClr>
                </a:solidFill>
                <a:latin typeface="GulimChe" panose="020B0609000101010101" pitchFamily="49" charset="-127"/>
                <a:ea typeface="GulimChe" panose="020B0609000101010101" pitchFamily="49" charset="-127"/>
              </a:rPr>
              <a:t>30</a:t>
            </a:r>
            <a:endParaRPr lang="zh-CN" altLang="en-US" sz="2667" b="1" dirty="0">
              <a:solidFill>
                <a:schemeClr val="accent1">
                  <a:lumMod val="50000"/>
                </a:schemeClr>
              </a:solidFill>
              <a:latin typeface="GulimChe" panose="020B0609000101010101" pitchFamily="49" charset="-127"/>
              <a:ea typeface="GulimChe" panose="020B0609000101010101" pitchFamily="49" charset="-127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020593" y="60097"/>
            <a:ext cx="140591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67" b="1" dirty="0" smtClean="0">
                <a:solidFill>
                  <a:schemeClr val="accent1">
                    <a:lumMod val="50000"/>
                  </a:schemeClr>
                </a:solidFill>
                <a:latin typeface="GulimChe" panose="020B0609000101010101" pitchFamily="49" charset="-127"/>
                <a:ea typeface="GulimChe" panose="020B0609000101010101" pitchFamily="49" charset="-127"/>
              </a:rPr>
              <a:t>10 </a:t>
            </a:r>
            <a:r>
              <a:rPr lang="en-US" altLang="zh-CN" sz="2667" b="1" dirty="0" err="1" smtClean="0">
                <a:solidFill>
                  <a:schemeClr val="accent1">
                    <a:lumMod val="50000"/>
                  </a:schemeClr>
                </a:solidFill>
                <a:latin typeface="GulimChe" panose="020B0609000101010101" pitchFamily="49" charset="-127"/>
                <a:ea typeface="GulimChe" panose="020B0609000101010101" pitchFamily="49" charset="-127"/>
              </a:rPr>
              <a:t>mins</a:t>
            </a:r>
            <a:endParaRPr lang="zh-CN" altLang="en-US" sz="2667" b="1" dirty="0">
              <a:solidFill>
                <a:schemeClr val="accent1">
                  <a:lumMod val="50000"/>
                </a:schemeClr>
              </a:solidFill>
              <a:latin typeface="GulimChe" panose="020B0609000101010101" pitchFamily="49" charset="-127"/>
              <a:ea typeface="GulimChe" panose="020B0609000101010101" pitchFamily="49" charset="-127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879617" y="75586"/>
            <a:ext cx="1355264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67" b="1" dirty="0" smtClean="0">
                <a:solidFill>
                  <a:schemeClr val="accent1">
                    <a:lumMod val="50000"/>
                  </a:schemeClr>
                </a:solidFill>
                <a:latin typeface="GulimChe" panose="020B0609000101010101" pitchFamily="49" charset="-127"/>
                <a:ea typeface="GulimChe" panose="020B0609000101010101" pitchFamily="49" charset="-127"/>
              </a:rPr>
              <a:t>15 </a:t>
            </a:r>
            <a:r>
              <a:rPr lang="en-US" altLang="zh-CN" sz="2667" b="1" dirty="0" err="1" smtClean="0">
                <a:solidFill>
                  <a:schemeClr val="accent1">
                    <a:lumMod val="50000"/>
                  </a:schemeClr>
                </a:solidFill>
                <a:latin typeface="GulimChe" panose="020B0609000101010101" pitchFamily="49" charset="-127"/>
                <a:ea typeface="GulimChe" panose="020B0609000101010101" pitchFamily="49" charset="-127"/>
              </a:rPr>
              <a:t>mins</a:t>
            </a:r>
            <a:endParaRPr lang="zh-CN" altLang="en-US" sz="2667" b="1" dirty="0">
              <a:solidFill>
                <a:schemeClr val="accent1">
                  <a:lumMod val="50000"/>
                </a:schemeClr>
              </a:solidFill>
              <a:latin typeface="GulimChe" panose="020B0609000101010101" pitchFamily="49" charset="-127"/>
              <a:ea typeface="GulimChe" panose="020B0609000101010101" pitchFamily="49" charset="-127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5883711" y="2859063"/>
            <a:ext cx="865432" cy="4873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9966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6406" y="366185"/>
            <a:ext cx="6014834" cy="757221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Close to Propose RTS 1</a:t>
            </a:r>
            <a:r>
              <a:rPr lang="en-US" sz="3200" baseline="30000" dirty="0" smtClean="0">
                <a:solidFill>
                  <a:schemeClr val="bg1"/>
                </a:solidFill>
              </a:rPr>
              <a:t>st</a:t>
            </a:r>
            <a:r>
              <a:rPr lang="en-US" sz="3200" dirty="0" smtClean="0">
                <a:solidFill>
                  <a:schemeClr val="bg1"/>
                </a:solidFill>
              </a:rPr>
              <a:t> Stop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24EB7-7D55-4AB6-882B-497365B68EE7}" type="datetime1">
              <a:rPr lang="zh-CN" altLang="en-US" smtClean="0"/>
              <a:pPr/>
              <a:t>2014/6/13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4" y="1123406"/>
            <a:ext cx="11869782" cy="559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0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Date Placeholder 2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EE1AFDA-D397-4D6E-B164-A177BEE663C6}" type="datetime1">
              <a:rPr lang="zh-CN" altLang="en-US" sz="1600">
                <a:solidFill>
                  <a:srgbClr val="8989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/>
              <a:t>2014/6/13</a:t>
            </a:fld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Picture 9" descr="Screen Shot 2014-06-07 at 1.38.1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2" t="13260" r="31255" b="10146"/>
          <a:stretch>
            <a:fillRect/>
          </a:stretch>
        </p:blipFill>
        <p:spPr bwMode="auto">
          <a:xfrm>
            <a:off x="203200" y="1288869"/>
            <a:ext cx="11869738" cy="5453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6831" y="100150"/>
            <a:ext cx="7129343" cy="1325033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SINGLE BORDER CHECKPOINT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logo定稿中英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543" y="315006"/>
            <a:ext cx="4267200" cy="416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-437246" y="5336567"/>
            <a:ext cx="131847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 smtClean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LAYOUT &amp; CONCEPT</a:t>
            </a:r>
          </a:p>
        </p:txBody>
      </p:sp>
    </p:spTree>
    <p:extLst>
      <p:ext uri="{BB962C8B-B14F-4D97-AF65-F5344CB8AC3E}">
        <p14:creationId xmlns:p14="http://schemas.microsoft.com/office/powerpoint/2010/main" val="426717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Date Placeholder 2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54B0A202-717C-498E-9E09-5D49FA00E49B}" type="datetime1">
              <a:rPr lang="zh-CN" altLang="en-US" sz="1600">
                <a:solidFill>
                  <a:srgbClr val="8989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/>
              <a:t>2014/6/13</a:t>
            </a:fld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9698" name="Picture 3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1" y="1440873"/>
            <a:ext cx="11097491" cy="4915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1"/>
          <p:cNvSpPr>
            <a:spLocks noChangeArrowheads="1"/>
          </p:cNvSpPr>
          <p:nvPr/>
        </p:nvSpPr>
        <p:spPr bwMode="auto">
          <a:xfrm>
            <a:off x="7108825" y="4375150"/>
            <a:ext cx="47593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lang="en-US" sz="1800" dirty="0" smtClean="0">
                <a:solidFill>
                  <a:schemeClr val="bg1"/>
                </a:solidFill>
              </a:rPr>
              <a:t> R&amp;F </a:t>
            </a:r>
            <a:r>
              <a:rPr lang="en-US" sz="1800" dirty="0">
                <a:solidFill>
                  <a:schemeClr val="bg1"/>
                </a:solidFill>
              </a:rPr>
              <a:t>Princess Cove boast a total land of 47.08 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</a:p>
          <a:p>
            <a:pPr eaLnBrk="1" hangingPunct="1"/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   hectares (116 Acres)</a:t>
            </a:r>
            <a:endParaRPr lang="en-US" altLang="zh-CN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lang="en-US" sz="1800" dirty="0" smtClean="0">
                <a:solidFill>
                  <a:schemeClr val="bg1"/>
                </a:solidFill>
              </a:rPr>
              <a:t> Total GFA of 4.5 Million Square meters</a:t>
            </a:r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lang="en-US" sz="1800" dirty="0" smtClean="0">
                <a:solidFill>
                  <a:schemeClr val="bg1"/>
                </a:solidFill>
              </a:rPr>
              <a:t> Freehold Commercial Land</a:t>
            </a:r>
          </a:p>
        </p:txBody>
      </p:sp>
      <p:sp>
        <p:nvSpPr>
          <p:cNvPr id="5" name="Rectangle 4"/>
          <p:cNvSpPr/>
          <p:nvPr/>
        </p:nvSpPr>
        <p:spPr>
          <a:xfrm>
            <a:off x="4355193" y="211320"/>
            <a:ext cx="24897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+mn-ea"/>
                <a:ea typeface="+mn-ea"/>
              </a:rPr>
              <a:t>LAYOUT</a:t>
            </a:r>
            <a:endParaRPr lang="en-US" altLang="zh-CN" sz="4400" b="1" dirty="0">
              <a:ln w="127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图片 2" descr="D:\迅雷下载\0310 DP总规\20140304 Perspective\032-JB-Fuli plot 2-v4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1" t="47110" r="27257" b="20520"/>
          <a:stretch>
            <a:fillRect/>
          </a:stretch>
        </p:blipFill>
        <p:spPr bwMode="auto">
          <a:xfrm>
            <a:off x="578914" y="1340528"/>
            <a:ext cx="5502290" cy="515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图片 8" descr="D:\迅雷下载\0523\BP ALL DRAWING2 MAY2014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95" b="59512"/>
          <a:stretch>
            <a:fillRect/>
          </a:stretch>
        </p:blipFill>
        <p:spPr bwMode="auto">
          <a:xfrm>
            <a:off x="6489545" y="1340528"/>
            <a:ext cx="5104691" cy="515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55193" y="211320"/>
            <a:ext cx="24897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+mn-ea"/>
                <a:ea typeface="+mn-ea"/>
              </a:rPr>
              <a:t>LAYOUT</a:t>
            </a:r>
            <a:endParaRPr lang="en-US" altLang="zh-CN" sz="4400" b="1" dirty="0">
              <a:ln w="127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Date Placeholder 2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E7C4279-7CD2-4FB6-AC0B-977B72BC4465}" type="datetime1">
              <a:rPr lang="zh-CN" altLang="en-US" sz="1600">
                <a:solidFill>
                  <a:srgbClr val="8989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/>
              <a:t>2014/6/13</a:t>
            </a:fld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24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370013"/>
            <a:ext cx="10771187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55193" y="211320"/>
            <a:ext cx="24897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+mn-ea"/>
                <a:ea typeface="+mn-ea"/>
              </a:rPr>
              <a:t>LAYOUT</a:t>
            </a:r>
            <a:endParaRPr lang="en-US" altLang="zh-CN" sz="4400" b="1" dirty="0">
              <a:ln w="127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图片 12" descr="裙楼A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4029075"/>
            <a:ext cx="3371850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4" name="图片 6" descr="D:\迅雷下载\0527\124899356_2_n_1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5" y="1527175"/>
            <a:ext cx="35814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图片 5" descr="D:\迅雷下载\0527\20080820_464_imgma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1624013"/>
            <a:ext cx="24130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图片 1" descr="D:\迅雷下载\0516\IMG-20140412-WA00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58"/>
          <a:stretch>
            <a:fillRect/>
          </a:stretch>
        </p:blipFill>
        <p:spPr bwMode="auto">
          <a:xfrm>
            <a:off x="7321550" y="1457325"/>
            <a:ext cx="4489450" cy="456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图片 4" descr="D:\迅雷下载\0527\0530000082708412679275666328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" t="2353" r="2908" b="4118"/>
          <a:stretch>
            <a:fillRect/>
          </a:stretch>
        </p:blipFill>
        <p:spPr bwMode="auto">
          <a:xfrm>
            <a:off x="4624388" y="3989388"/>
            <a:ext cx="2867025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355193" y="184687"/>
            <a:ext cx="29231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+mn-ea"/>
                <a:ea typeface="+mn-ea"/>
              </a:rPr>
              <a:t>CONCEPT</a:t>
            </a:r>
            <a:endParaRPr lang="en-US" altLang="zh-CN" sz="4400" b="1" dirty="0">
              <a:ln w="127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0" y="1109710"/>
            <a:ext cx="11887200" cy="56018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55193" y="184687"/>
            <a:ext cx="29231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+mn-ea"/>
                <a:ea typeface="+mn-ea"/>
              </a:rPr>
              <a:t>CONCEPT</a:t>
            </a:r>
            <a:endParaRPr lang="en-US" altLang="zh-CN" sz="4400" b="1" dirty="0">
              <a:ln w="127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4197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logo定稿中英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543" y="315006"/>
            <a:ext cx="4267200" cy="416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-437246" y="5336567"/>
            <a:ext cx="1318477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 smtClean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HOPSCA</a:t>
            </a:r>
          </a:p>
        </p:txBody>
      </p:sp>
    </p:spTree>
    <p:extLst>
      <p:ext uri="{BB962C8B-B14F-4D97-AF65-F5344CB8AC3E}">
        <p14:creationId xmlns:p14="http://schemas.microsoft.com/office/powerpoint/2010/main" val="400137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logo定稿中英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544" y="323714"/>
            <a:ext cx="4267200" cy="416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80828" y="5179812"/>
            <a:ext cx="854863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 smtClean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COMPANY PROFILE</a:t>
            </a:r>
            <a:endParaRPr lang="en-US" sz="6600" dirty="0">
              <a:ln w="0"/>
              <a:solidFill>
                <a:schemeClr val="accent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269" y="209001"/>
            <a:ext cx="6590211" cy="93357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What is HOPSCA?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24EB7-7D55-4AB6-882B-497365B68EE7}" type="datetime1">
              <a:rPr lang="zh-CN" altLang="en-US" smtClean="0"/>
              <a:pPr/>
              <a:t>2014/6/13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49440" y="2034315"/>
            <a:ext cx="35252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One frequently cited HOPSCA model in Asia is </a:t>
            </a:r>
            <a:r>
              <a:rPr lang="en-US" dirty="0" err="1" smtClean="0">
                <a:solidFill>
                  <a:srgbClr val="FF0000"/>
                </a:solidFill>
              </a:rPr>
              <a:t>Roppongi</a:t>
            </a:r>
            <a:r>
              <a:rPr lang="en-US" dirty="0" smtClean="0">
                <a:solidFill>
                  <a:srgbClr val="FF0000"/>
                </a:solidFill>
              </a:rPr>
              <a:t> Hills, a “CITY WITHIN A CITY" taking up 724,000 </a:t>
            </a:r>
            <a:r>
              <a:rPr lang="en-US" dirty="0" err="1" smtClean="0">
                <a:solidFill>
                  <a:srgbClr val="FF0000"/>
                </a:solidFill>
              </a:rPr>
              <a:t>sq</a:t>
            </a:r>
            <a:r>
              <a:rPr lang="en-US" dirty="0" smtClean="0">
                <a:solidFill>
                  <a:srgbClr val="FF0000"/>
                </a:solidFill>
              </a:rPr>
              <a:t> m GFA in the heart of Tokyo. </a:t>
            </a:r>
            <a:r>
              <a:rPr lang="en-US" dirty="0" smtClean="0"/>
              <a:t>The US$2.2 billion mega-development - completed in 2003 - incorporates office space, apartments, shops, restaurants and a number of entertainment venues, including a museum and outdoor theater. 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28186" y="2093975"/>
            <a:ext cx="473136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HOPSCA</a:t>
            </a:r>
            <a:r>
              <a:rPr lang="en-US" dirty="0"/>
              <a:t> </a:t>
            </a:r>
          </a:p>
          <a:p>
            <a:r>
              <a:rPr lang="en-US" dirty="0" smtClean="0"/>
              <a:t>It </a:t>
            </a:r>
            <a:r>
              <a:rPr lang="en-US" dirty="0"/>
              <a:t>is read as </a:t>
            </a:r>
            <a:r>
              <a:rPr lang="en-US" dirty="0">
                <a:solidFill>
                  <a:srgbClr val="00B0F0"/>
                </a:solidFill>
              </a:rPr>
              <a:t>"</a:t>
            </a:r>
            <a:r>
              <a:rPr lang="en-US" dirty="0" err="1">
                <a:solidFill>
                  <a:srgbClr val="00B0F0"/>
                </a:solidFill>
              </a:rPr>
              <a:t>hao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bu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si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ka</a:t>
            </a:r>
            <a:r>
              <a:rPr lang="en-US" dirty="0">
                <a:solidFill>
                  <a:srgbClr val="00B0F0"/>
                </a:solidFill>
              </a:rPr>
              <a:t>" in Chinese</a:t>
            </a:r>
            <a:r>
              <a:rPr lang="en-US" dirty="0"/>
              <a:t>. In general, it </a:t>
            </a:r>
            <a:r>
              <a:rPr lang="en-US" dirty="0">
                <a:solidFill>
                  <a:srgbClr val="00B0F0"/>
                </a:solidFill>
              </a:rPr>
              <a:t>refers to large scale mixed-use or complex development in </a:t>
            </a:r>
            <a:r>
              <a:rPr lang="en-US" dirty="0" smtClean="0">
                <a:solidFill>
                  <a:srgbClr val="00B0F0"/>
                </a:solidFill>
              </a:rPr>
              <a:t>DOWNTOWN areas</a:t>
            </a:r>
            <a:r>
              <a:rPr lang="en-US" dirty="0" smtClean="0"/>
              <a:t>.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00B0F0"/>
                </a:solidFill>
              </a:rPr>
              <a:t>"</a:t>
            </a:r>
            <a:r>
              <a:rPr lang="en-US" dirty="0">
                <a:solidFill>
                  <a:srgbClr val="00B0F0"/>
                </a:solidFill>
              </a:rPr>
              <a:t>It has been defined as a integration of hotels, office, ecological park, shopping centers, convention, apartments into a multi-functional, modern and comprehensive city-dimensional spaces. It is the world's most advanced real estate development model" </a:t>
            </a:r>
          </a:p>
        </p:txBody>
      </p:sp>
    </p:spTree>
    <p:extLst>
      <p:ext uri="{BB962C8B-B14F-4D97-AF65-F5344CB8AC3E}">
        <p14:creationId xmlns:p14="http://schemas.microsoft.com/office/powerpoint/2010/main" val="343442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Date Placeholder 2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CAFDEFA-DE4F-4A25-B91E-DE4C8D6D3F0F}" type="datetime1">
              <a:rPr lang="zh-CN" altLang="en-US" sz="1600">
                <a:solidFill>
                  <a:srgbClr val="8989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/>
              <a:t>2014/6/13</a:t>
            </a:fld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89375" y="199976"/>
            <a:ext cx="70590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+mn-ea"/>
              </a:rPr>
              <a:t>HOTEL (5 STAR RATING)</a:t>
            </a:r>
            <a:endParaRPr lang="en-US" altLang="zh-CN" sz="4400" b="1" dirty="0">
              <a:ln w="127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+mn-ea"/>
            </a:endParaRPr>
          </a:p>
        </p:txBody>
      </p:sp>
      <p:pic>
        <p:nvPicPr>
          <p:cNvPr id="3584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878" y="3535931"/>
            <a:ext cx="2152650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26" y="2902744"/>
            <a:ext cx="3153104" cy="110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1" descr="Screen Shot 2014-06-07 at 2.39.0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5" t="29723" r="30255" b="29123"/>
          <a:stretch>
            <a:fillRect/>
          </a:stretch>
        </p:blipFill>
        <p:spPr bwMode="auto">
          <a:xfrm>
            <a:off x="8685213" y="1567544"/>
            <a:ext cx="3152775" cy="478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5" y="1433626"/>
            <a:ext cx="5315222" cy="12770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831" y="3275938"/>
            <a:ext cx="3127204" cy="14376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094" y="5150418"/>
            <a:ext cx="1371600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26" y="5209795"/>
            <a:ext cx="2993571" cy="11465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380" y="1441391"/>
            <a:ext cx="2409825" cy="18954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008" y="4730920"/>
            <a:ext cx="2978873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70" y="4172031"/>
            <a:ext cx="3053223" cy="845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13827" y="183611"/>
            <a:ext cx="21659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+mn-ea"/>
                <a:ea typeface="+mn-ea"/>
              </a:rPr>
              <a:t>OFFICE</a:t>
            </a:r>
            <a:endParaRPr lang="en-US" altLang="zh-CN" sz="4400" b="1" dirty="0">
              <a:ln w="127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pic>
        <p:nvPicPr>
          <p:cNvPr id="36870" name="Picture 1" descr="Screen Shot 2014-06-07 at 2.35.1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3" t="18748" r="34827" b="13576"/>
          <a:stretch>
            <a:fillRect/>
          </a:stretch>
        </p:blipFill>
        <p:spPr bwMode="auto">
          <a:xfrm>
            <a:off x="8523395" y="1363663"/>
            <a:ext cx="3111450" cy="510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795" y="1363663"/>
            <a:ext cx="3287632" cy="51038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0" y="1363663"/>
            <a:ext cx="4236097" cy="5160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B85FF1B8-A90D-4137-98B7-645D73AA93D6}" type="datetime1">
              <a:rPr lang="zh-CN" altLang="en-US" sz="1600">
                <a:solidFill>
                  <a:srgbClr val="8989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/>
              <a:t>2014/6/13</a:t>
            </a:fld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5103813" y="5032375"/>
            <a:ext cx="307181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0" name="Rectangle 9"/>
          <p:cNvSpPr/>
          <p:nvPr/>
        </p:nvSpPr>
        <p:spPr>
          <a:xfrm>
            <a:off x="5103813" y="197482"/>
            <a:ext cx="17280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+mn-ea"/>
              </a:rPr>
              <a:t>PARK</a:t>
            </a:r>
            <a:endParaRPr lang="en-US" altLang="zh-CN" sz="4400" b="1" dirty="0">
              <a:ln w="127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" t="34330" r="-471" b="1075"/>
          <a:stretch/>
        </p:blipFill>
        <p:spPr>
          <a:xfrm>
            <a:off x="354638" y="1490798"/>
            <a:ext cx="5562836" cy="48655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223" y="1490798"/>
            <a:ext cx="5680890" cy="4865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Date Placeholder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8EA9A4E0-C706-4E50-99E7-10A0C6FB6387}" type="datetime1">
              <a:rPr lang="zh-CN" altLang="en-US" sz="1600">
                <a:solidFill>
                  <a:srgbClr val="8989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/>
              <a:t>2014/6/13</a:t>
            </a:fld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914" name="Content Placeholder 5"/>
          <p:cNvSpPr>
            <a:spLocks noGrp="1"/>
          </p:cNvSpPr>
          <p:nvPr>
            <p:ph idx="1"/>
          </p:nvPr>
        </p:nvSpPr>
        <p:spPr>
          <a:xfrm>
            <a:off x="0" y="2006600"/>
            <a:ext cx="10515600" cy="4349750"/>
          </a:xfrm>
        </p:spPr>
        <p:txBody>
          <a:bodyPr/>
          <a:lstStyle/>
          <a:p>
            <a:endParaRPr lang="en-US" altLang="en-US" dirty="0" smtClean="0">
              <a:cs typeface="微软雅黑" panose="020B0503020204020204" pitchFamily="34" charset="-122"/>
            </a:endParaRPr>
          </a:p>
          <a:p>
            <a:endParaRPr lang="en-US" altLang="en-US" dirty="0" smtClean="0">
              <a:cs typeface="微软雅黑" panose="020B0503020204020204" pitchFamily="34" charset="-122"/>
            </a:endParaRPr>
          </a:p>
          <a:p>
            <a:endParaRPr lang="en-US" altLang="en-US" dirty="0" smtClean="0">
              <a:cs typeface="微软雅黑" panose="020B0503020204020204" pitchFamily="34" charset="-12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06923" y="143436"/>
            <a:ext cx="50818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+mn-ea"/>
              </a:rPr>
              <a:t>SHOPPING MALL</a:t>
            </a:r>
            <a:endParaRPr lang="en-US" altLang="zh-CN" sz="4400" b="1" dirty="0">
              <a:ln w="127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+mn-ea"/>
            </a:endParaRPr>
          </a:p>
        </p:txBody>
      </p:sp>
      <p:pic>
        <p:nvPicPr>
          <p:cNvPr id="38918" name="Picture 3" descr="Screen Shot 2014-06-07 at 2.47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3" t="25836" r="27255" b="33467"/>
          <a:stretch>
            <a:fillRect/>
          </a:stretch>
        </p:blipFill>
        <p:spPr bwMode="auto">
          <a:xfrm>
            <a:off x="6274346" y="1628503"/>
            <a:ext cx="5391466" cy="456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18" y="1628503"/>
            <a:ext cx="5450296" cy="4563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ate Placeholder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EFA5036-C09F-481F-A4DC-F62B72126BDC}" type="datetime1">
              <a:rPr lang="zh-CN" altLang="en-US" sz="1600">
                <a:solidFill>
                  <a:srgbClr val="8989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/>
              <a:t>2014/6/13</a:t>
            </a:fld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54750" y="139143"/>
            <a:ext cx="38792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+mn-ea"/>
              </a:rPr>
              <a:t>CLUB HOUSE</a:t>
            </a:r>
            <a:endParaRPr lang="en-US" altLang="zh-CN" sz="4400" b="1" dirty="0">
              <a:ln w="127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859" y="1313645"/>
            <a:ext cx="5718219" cy="51644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84" y="1313644"/>
            <a:ext cx="5717216" cy="5164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Date Placeholder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42ECB62-9C03-4E45-89DB-C2D097A83EAC}" type="datetime1">
              <a:rPr lang="zh-CN" altLang="en-US" sz="1600">
                <a:solidFill>
                  <a:srgbClr val="8989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/>
              <a:t>2014/6/13</a:t>
            </a:fld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96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10825163" cy="4702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321512" y="207079"/>
            <a:ext cx="38364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+mn-ea"/>
              </a:rPr>
              <a:t>APARTMENT</a:t>
            </a:r>
            <a:endParaRPr lang="en-US" altLang="zh-CN" sz="4400" b="1" dirty="0">
              <a:ln w="127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 descr="logo定稿中英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904" y="121043"/>
            <a:ext cx="1928191" cy="1998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42579" y="4810583"/>
            <a:ext cx="390683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600" b="1" dirty="0">
                <a:solidFill>
                  <a:srgbClr val="CB65A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HOPSCA</a:t>
            </a:r>
            <a:endParaRPr lang="en-US" dirty="0">
              <a:solidFill>
                <a:srgbClr val="CB65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05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鸟瞰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4388" cy="734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36574" y="2136338"/>
            <a:ext cx="1031885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宋体" panose="02010600030101010101" pitchFamily="2" charset="-122"/>
                <a:sym typeface="宋体" panose="02010600030101010101" pitchFamily="2" charset="-122"/>
              </a:rPr>
              <a:t>WELCOME TO R&amp;F </a:t>
            </a:r>
            <a:r>
              <a:rPr lang="en-US" altLang="zh-CN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宋体" panose="02010600030101010101" pitchFamily="2" charset="-122"/>
                <a:sym typeface="宋体" panose="02010600030101010101" pitchFamily="2" charset="-122"/>
              </a:rPr>
              <a:t>PRINCESS </a:t>
            </a:r>
            <a:r>
              <a:rPr lang="en-US" altLang="zh-CN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宋体" panose="02010600030101010101" pitchFamily="2" charset="-122"/>
                <a:sym typeface="宋体" panose="02010600030101010101" pitchFamily="2" charset="-122"/>
              </a:rPr>
              <a:t>COVE </a:t>
            </a:r>
            <a:endParaRPr lang="en-US" altLang="zh-CN" sz="5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宋体" panose="02010600030101010101" pitchFamily="2" charset="-122"/>
              <a:sym typeface="宋体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宋体" panose="02010600030101010101" pitchFamily="2" charset="-122"/>
                <a:sym typeface="宋体" panose="02010600030101010101" pitchFamily="2" charset="-122"/>
              </a:rPr>
              <a:t>THANK YOU!!!</a:t>
            </a:r>
            <a:endParaRPr lang="zh-CN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807" y="104923"/>
            <a:ext cx="10515600" cy="132503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R&amp;F Properties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24EB7-7D55-4AB6-882B-497365B68EE7}" type="datetime1">
              <a:rPr lang="zh-CN" altLang="en-US" smtClean="0"/>
              <a:pPr/>
              <a:t>2014/6/13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58104" y="1537454"/>
            <a:ext cx="15947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Mr</a:t>
            </a:r>
            <a:r>
              <a:rPr lang="en-US" b="1" dirty="0" smtClean="0"/>
              <a:t> Li </a:t>
            </a:r>
            <a:r>
              <a:rPr lang="en-US" b="1" dirty="0"/>
              <a:t>Sze </a:t>
            </a:r>
            <a:r>
              <a:rPr lang="en-US" b="1" dirty="0" smtClean="0"/>
              <a:t>Lim</a:t>
            </a:r>
          </a:p>
          <a:p>
            <a:r>
              <a:rPr lang="en-US" dirty="0"/>
              <a:t>Chairman</a:t>
            </a:r>
            <a:br>
              <a:rPr lang="en-US" dirty="0"/>
            </a:br>
            <a:r>
              <a:rPr lang="en-US" dirty="0"/>
              <a:t>R&amp;F Properties</a:t>
            </a:r>
            <a:endParaRPr lang="en-US" b="1" dirty="0"/>
          </a:p>
        </p:txBody>
      </p:sp>
      <p:pic>
        <p:nvPicPr>
          <p:cNvPr id="1026" name="Picture 2" descr="http://i0.sinaimg.cn/cj/cr/2012/1029/6477342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060" y="1496668"/>
            <a:ext cx="28575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097" y="1503222"/>
            <a:ext cx="3002825" cy="428062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496608" y="4859588"/>
            <a:ext cx="205338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Mr</a:t>
            </a:r>
            <a:r>
              <a:rPr lang="en-US" b="1" dirty="0" smtClean="0"/>
              <a:t> Zhang Li</a:t>
            </a:r>
          </a:p>
          <a:p>
            <a:r>
              <a:rPr lang="en-US" dirty="0" smtClean="0"/>
              <a:t>Co-Chairman &amp; CEO</a:t>
            </a:r>
            <a:br>
              <a:rPr lang="en-US" dirty="0" smtClean="0"/>
            </a:br>
            <a:r>
              <a:rPr lang="en-US" dirty="0" smtClean="0"/>
              <a:t>R&amp;F Properties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8343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" y="70094"/>
            <a:ext cx="10515600" cy="132503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R&amp;F Properties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24EB7-7D55-4AB6-882B-497365B68EE7}" type="datetime1">
              <a:rPr lang="zh-CN" altLang="en-US" smtClean="0"/>
              <a:pPr/>
              <a:t>2014/6/13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90057" y="1558834"/>
            <a:ext cx="691460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smtClean="0"/>
              <a:t>Founded in 1994</a:t>
            </a:r>
          </a:p>
          <a:p>
            <a:pPr marL="285750" indent="-285750">
              <a:buFontTx/>
              <a:buChar char="-"/>
            </a:pPr>
            <a:r>
              <a:rPr lang="en-US" sz="2800" dirty="0" smtClean="0"/>
              <a:t>Listed on the Hong Kong Stock Exchange in 2005</a:t>
            </a:r>
          </a:p>
          <a:p>
            <a:pPr marL="285750" indent="-285750">
              <a:buFontTx/>
              <a:buChar char="-"/>
            </a:pPr>
            <a:r>
              <a:rPr lang="en-US" sz="2800" dirty="0" smtClean="0"/>
              <a:t>Have 20 years of property development experiences</a:t>
            </a:r>
          </a:p>
          <a:p>
            <a:pPr marL="285750" indent="-285750">
              <a:buFontTx/>
              <a:buChar char="-"/>
            </a:pPr>
            <a:r>
              <a:rPr lang="en-US" sz="2800" dirty="0" smtClean="0"/>
              <a:t>Successfully ventured into more than 20 cities in China</a:t>
            </a:r>
          </a:p>
          <a:p>
            <a:pPr marL="285750" indent="-285750">
              <a:buFontTx/>
              <a:buChar char="-"/>
            </a:pPr>
            <a:r>
              <a:rPr lang="en-US" sz="2800" dirty="0" smtClean="0"/>
              <a:t>Developed more than 100 projects including High rise condo, Villas, Grade A Office, International 5 Star hotels and Commercial Complexes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3921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logo定稿中英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543" y="315006"/>
            <a:ext cx="4267200" cy="416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01547" y="5423653"/>
            <a:ext cx="610719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 smtClean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129556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953" y="1436913"/>
            <a:ext cx="10032274" cy="48846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24EB7-7D55-4AB6-882B-497365B68EE7}" type="datetime1">
              <a:rPr lang="zh-CN" altLang="en-US" smtClean="0"/>
              <a:pPr/>
              <a:t>2014/6/13</a:t>
            </a:fld>
            <a:endParaRPr lang="zh-CN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1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267" y="322640"/>
            <a:ext cx="10515600" cy="78980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Capital Gains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24EB7-7D55-4AB6-882B-497365B68EE7}" type="datetime1">
              <a:rPr lang="zh-CN" altLang="en-US" smtClean="0"/>
              <a:pPr/>
              <a:t>2014/6/13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04517" y="1371600"/>
            <a:ext cx="2394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KL CBD, City &amp; KLCC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630196" y="1245327"/>
            <a:ext cx="1201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Putrajaya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26464" y="1740932"/>
            <a:ext cx="266887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cs typeface="Calibri" panose="020F0502020204030204" pitchFamily="34" charset="0"/>
              </a:rPr>
              <a:t>Setia</a:t>
            </a:r>
            <a:r>
              <a:rPr lang="en-US" dirty="0" smtClean="0">
                <a:cs typeface="Calibri" panose="020F0502020204030204" pitchFamily="34" charset="0"/>
              </a:rPr>
              <a:t> </a:t>
            </a:r>
            <a:r>
              <a:rPr lang="en-US" dirty="0">
                <a:cs typeface="Calibri" panose="020F0502020204030204" pitchFamily="34" charset="0"/>
              </a:rPr>
              <a:t>SKY </a:t>
            </a:r>
            <a:r>
              <a:rPr lang="en-US" dirty="0" smtClean="0">
                <a:cs typeface="Calibri" panose="020F0502020204030204" pitchFamily="34" charset="0"/>
              </a:rPr>
              <a:t>Residences</a:t>
            </a:r>
            <a:endParaRPr lang="en-US" dirty="0">
              <a:cs typeface="Calibri" panose="020F0502020204030204" pitchFamily="34" charset="0"/>
            </a:endParaRPr>
          </a:p>
          <a:p>
            <a:r>
              <a:rPr lang="en-US" sz="1400" dirty="0" smtClean="0">
                <a:cs typeface="Calibri" panose="020F0502020204030204" pitchFamily="34" charset="0"/>
              </a:rPr>
              <a:t>Type: Apartment </a:t>
            </a:r>
            <a:r>
              <a:rPr lang="en-US" sz="1400" dirty="0">
                <a:cs typeface="Calibri" panose="020F0502020204030204" pitchFamily="34" charset="0"/>
              </a:rPr>
              <a:t>(</a:t>
            </a:r>
            <a:r>
              <a:rPr lang="en-US" sz="1400" dirty="0" smtClean="0">
                <a:cs typeface="Calibri" panose="020F0502020204030204" pitchFamily="34" charset="0"/>
              </a:rPr>
              <a:t>Freehold) </a:t>
            </a:r>
            <a:endParaRPr lang="en-US" sz="1400" dirty="0">
              <a:cs typeface="Calibri" panose="020F0502020204030204" pitchFamily="34" charset="0"/>
            </a:endParaRPr>
          </a:p>
          <a:p>
            <a:pPr lvl="0"/>
            <a:r>
              <a:rPr lang="en-US" sz="1400" dirty="0" smtClean="0">
                <a:cs typeface="Calibri" panose="020F0502020204030204" pitchFamily="34" charset="0"/>
              </a:rPr>
              <a:t>Selling Price: RM 1,005,000</a:t>
            </a:r>
          </a:p>
          <a:p>
            <a:pPr lvl="0"/>
            <a:r>
              <a:rPr lang="en-US" sz="1400" dirty="0" smtClean="0">
                <a:cs typeface="Calibri" panose="020F0502020204030204" pitchFamily="34" charset="0"/>
              </a:rPr>
              <a:t>RM </a:t>
            </a:r>
            <a:r>
              <a:rPr lang="en-US" sz="1400" dirty="0">
                <a:cs typeface="Calibri" panose="020F0502020204030204" pitchFamily="34" charset="0"/>
              </a:rPr>
              <a:t>952.61 </a:t>
            </a:r>
            <a:r>
              <a:rPr lang="en-US" sz="1400" dirty="0" err="1">
                <a:cs typeface="Calibri" panose="020F0502020204030204" pitchFamily="34" charset="0"/>
              </a:rPr>
              <a:t>psf</a:t>
            </a:r>
            <a:r>
              <a:rPr lang="en-US" sz="1400" dirty="0">
                <a:cs typeface="Calibri" panose="020F0502020204030204" pitchFamily="34" charset="0"/>
              </a:rPr>
              <a:t> (built-up) </a:t>
            </a:r>
          </a:p>
          <a:p>
            <a:pPr lvl="0"/>
            <a:r>
              <a:rPr lang="en-US" sz="1400" dirty="0">
                <a:cs typeface="Calibri" panose="020F0502020204030204" pitchFamily="34" charset="0"/>
              </a:rPr>
              <a:t>1,055 </a:t>
            </a:r>
            <a:r>
              <a:rPr lang="en-US" sz="1400" dirty="0" err="1">
                <a:cs typeface="Calibri" panose="020F0502020204030204" pitchFamily="34" charset="0"/>
              </a:rPr>
              <a:t>sqft</a:t>
            </a:r>
            <a:r>
              <a:rPr lang="en-US" sz="1400" dirty="0">
                <a:cs typeface="Calibri" panose="020F0502020204030204" pitchFamily="34" charset="0"/>
              </a:rPr>
              <a:t> / 98.01 </a:t>
            </a:r>
            <a:r>
              <a:rPr lang="en-US" sz="1400" dirty="0" err="1">
                <a:cs typeface="Calibri" panose="020F0502020204030204" pitchFamily="34" charset="0"/>
              </a:rPr>
              <a:t>sqm</a:t>
            </a:r>
            <a:r>
              <a:rPr lang="en-US" sz="1400" dirty="0">
                <a:cs typeface="Calibri" panose="020F0502020204030204" pitchFamily="34" charset="0"/>
              </a:rPr>
              <a:t> (built-up)</a:t>
            </a:r>
            <a:r>
              <a:rPr lang="en-US" sz="1400" dirty="0">
                <a:latin typeface="Arial" panose="020B0604020202020204" pitchFamily="34" charset="0"/>
              </a:rPr>
              <a:t> </a:t>
            </a:r>
          </a:p>
          <a:p>
            <a:endParaRPr lang="en-US" dirty="0"/>
          </a:p>
          <a:p>
            <a:r>
              <a:rPr lang="en-US" dirty="0" err="1" smtClean="0"/>
              <a:t>Stonor</a:t>
            </a:r>
            <a:r>
              <a:rPr lang="en-US" dirty="0" smtClean="0"/>
              <a:t> Park</a:t>
            </a:r>
          </a:p>
          <a:p>
            <a:r>
              <a:rPr lang="en-US" sz="1400" dirty="0" smtClean="0"/>
              <a:t>Type: Condo (Freehold)</a:t>
            </a:r>
          </a:p>
          <a:p>
            <a:r>
              <a:rPr lang="en-US" sz="1400" dirty="0" smtClean="0"/>
              <a:t>Selling Price: 2,510,000</a:t>
            </a:r>
          </a:p>
          <a:p>
            <a:r>
              <a:rPr lang="en-US" sz="1400" dirty="0" smtClean="0"/>
              <a:t>RM </a:t>
            </a:r>
            <a:r>
              <a:rPr lang="en-US" sz="1400" dirty="0"/>
              <a:t>1,089.02 </a:t>
            </a:r>
            <a:r>
              <a:rPr lang="en-US" sz="1400" dirty="0" err="1"/>
              <a:t>psf</a:t>
            </a:r>
            <a:r>
              <a:rPr lang="en-US" sz="1400" dirty="0"/>
              <a:t> (built-up) </a:t>
            </a:r>
          </a:p>
          <a:p>
            <a:r>
              <a:rPr lang="en-US" sz="1400" dirty="0"/>
              <a:t>2,314 </a:t>
            </a:r>
            <a:r>
              <a:rPr lang="en-US" sz="1400" dirty="0" err="1"/>
              <a:t>sqft</a:t>
            </a:r>
            <a:r>
              <a:rPr lang="en-US" sz="1400" dirty="0"/>
              <a:t> / 214.98 </a:t>
            </a:r>
            <a:r>
              <a:rPr lang="en-US" sz="1400" dirty="0" err="1"/>
              <a:t>sqm</a:t>
            </a:r>
            <a:r>
              <a:rPr lang="en-US" sz="1400" dirty="0"/>
              <a:t> (built-up) </a:t>
            </a:r>
          </a:p>
          <a:p>
            <a:endParaRPr lang="en-US" dirty="0" smtClean="0"/>
          </a:p>
          <a:p>
            <a:r>
              <a:rPr lang="en-US" dirty="0" smtClean="0"/>
              <a:t>Marc Residences</a:t>
            </a:r>
          </a:p>
          <a:p>
            <a:r>
              <a:rPr lang="en-US" sz="1400" dirty="0" smtClean="0">
                <a:cs typeface="Calibri" panose="020F0502020204030204" pitchFamily="34" charset="0"/>
              </a:rPr>
              <a:t>Type: Service Residence (Freehold</a:t>
            </a:r>
            <a:r>
              <a:rPr lang="en-US" sz="1400" dirty="0">
                <a:cs typeface="Calibri" panose="020F0502020204030204" pitchFamily="34" charset="0"/>
              </a:rPr>
              <a:t>)</a:t>
            </a:r>
          </a:p>
          <a:p>
            <a:r>
              <a:rPr lang="en-US" sz="1400" dirty="0" smtClean="0">
                <a:cs typeface="Calibri" panose="020F0502020204030204" pitchFamily="34" charset="0"/>
              </a:rPr>
              <a:t>Selling Price: RM 1,530,000</a:t>
            </a:r>
          </a:p>
          <a:p>
            <a:r>
              <a:rPr lang="en-US" sz="1400" dirty="0">
                <a:cs typeface="Calibri" panose="020F0502020204030204" pitchFamily="34" charset="0"/>
              </a:rPr>
              <a:t>RM 1,148.65 </a:t>
            </a:r>
            <a:r>
              <a:rPr lang="en-US" sz="1400" dirty="0" err="1">
                <a:cs typeface="Calibri" panose="020F0502020204030204" pitchFamily="34" charset="0"/>
              </a:rPr>
              <a:t>psf</a:t>
            </a:r>
            <a:r>
              <a:rPr lang="en-US" sz="1400" dirty="0">
                <a:cs typeface="Calibri" panose="020F0502020204030204" pitchFamily="34" charset="0"/>
              </a:rPr>
              <a:t> (built-up) </a:t>
            </a:r>
          </a:p>
          <a:p>
            <a:r>
              <a:rPr lang="en-US" sz="1400" dirty="0">
                <a:cs typeface="Calibri" panose="020F0502020204030204" pitchFamily="34" charset="0"/>
              </a:rPr>
              <a:t>1,332 </a:t>
            </a:r>
            <a:r>
              <a:rPr lang="en-US" sz="1400" dirty="0" err="1">
                <a:cs typeface="Calibri" panose="020F0502020204030204" pitchFamily="34" charset="0"/>
              </a:rPr>
              <a:t>sqft</a:t>
            </a:r>
            <a:r>
              <a:rPr lang="en-US" sz="1400" dirty="0">
                <a:cs typeface="Calibri" panose="020F0502020204030204" pitchFamily="34" charset="0"/>
              </a:rPr>
              <a:t> / 123.75 </a:t>
            </a:r>
            <a:r>
              <a:rPr lang="en-US" sz="1400" dirty="0" err="1">
                <a:cs typeface="Calibri" panose="020F0502020204030204" pitchFamily="34" charset="0"/>
              </a:rPr>
              <a:t>sqm</a:t>
            </a:r>
            <a:r>
              <a:rPr lang="en-US" sz="1400" dirty="0">
                <a:cs typeface="Calibri" panose="020F0502020204030204" pitchFamily="34" charset="0"/>
              </a:rPr>
              <a:t> (built-up) </a:t>
            </a:r>
          </a:p>
          <a:p>
            <a:endParaRPr lang="en-US" dirty="0"/>
          </a:p>
        </p:txBody>
      </p:sp>
      <p:pic>
        <p:nvPicPr>
          <p:cNvPr id="1026" name="Picture 2" descr="http://www.nirogranite.com/uploads/images/webpages/project/Sky%20Residence/Setia%20Sky%20Residences,%20Kuala%20Lumpur%20-%20Facade%20vi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167" y="1864547"/>
            <a:ext cx="1632895" cy="106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10" descr="Base64 encoded image"/>
          <p:cNvSpPr>
            <a:spLocks noChangeAspect="1" noChangeArrowheads="1"/>
          </p:cNvSpPr>
          <p:nvPr/>
        </p:nvSpPr>
        <p:spPr bwMode="auto">
          <a:xfrm>
            <a:off x="511175" y="-411163"/>
            <a:ext cx="142875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http://www.klluxuryhome.com/sitebuilder/images/SURIA_penthse2-248x3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622" y="3141009"/>
            <a:ext cx="1327058" cy="144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vincentloy.files.wordpress.com/2011/06/marcsidepi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910" y="4732488"/>
            <a:ext cx="1052738" cy="155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269828" y="1864547"/>
            <a:ext cx="3291029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Park Village </a:t>
            </a:r>
            <a:r>
              <a:rPr lang="en-US" dirty="0" smtClean="0"/>
              <a:t>Condo @ </a:t>
            </a:r>
            <a:r>
              <a:rPr lang="en-US" dirty="0"/>
              <a:t>Precinct </a:t>
            </a:r>
            <a:r>
              <a:rPr lang="en-US" dirty="0" smtClean="0"/>
              <a:t>15</a:t>
            </a:r>
          </a:p>
          <a:p>
            <a:r>
              <a:rPr lang="en-US" sz="1400" dirty="0" smtClean="0"/>
              <a:t>Type: Condo (Freehold)</a:t>
            </a:r>
          </a:p>
          <a:p>
            <a:r>
              <a:rPr lang="en-US" sz="1400" dirty="0" smtClean="0"/>
              <a:t>Selling Price: RM 750,000</a:t>
            </a:r>
          </a:p>
          <a:p>
            <a:r>
              <a:rPr lang="en-US" sz="1400" dirty="0" smtClean="0"/>
              <a:t>RM </a:t>
            </a:r>
            <a:r>
              <a:rPr lang="en-US" sz="1400" dirty="0"/>
              <a:t>535.71 </a:t>
            </a:r>
            <a:r>
              <a:rPr lang="en-US" sz="1400" dirty="0" err="1"/>
              <a:t>psf</a:t>
            </a:r>
            <a:r>
              <a:rPr lang="en-US" sz="1400" dirty="0"/>
              <a:t> (built-up) </a:t>
            </a:r>
          </a:p>
          <a:p>
            <a:r>
              <a:rPr lang="en-US" sz="1400" dirty="0"/>
              <a:t>1,400 </a:t>
            </a:r>
            <a:r>
              <a:rPr lang="en-US" sz="1400" dirty="0" err="1"/>
              <a:t>sqft</a:t>
            </a:r>
            <a:r>
              <a:rPr lang="en-US" sz="1400" dirty="0"/>
              <a:t> / 130.06 </a:t>
            </a:r>
            <a:r>
              <a:rPr lang="en-US" sz="1400" dirty="0" err="1"/>
              <a:t>sqm</a:t>
            </a:r>
            <a:r>
              <a:rPr lang="en-US" sz="1400" dirty="0"/>
              <a:t> (</a:t>
            </a:r>
            <a:r>
              <a:rPr lang="en-US" sz="1400" dirty="0" smtClean="0"/>
              <a:t>built-up)</a:t>
            </a:r>
          </a:p>
          <a:p>
            <a:endParaRPr lang="en-US" sz="1400" dirty="0"/>
          </a:p>
          <a:p>
            <a:endParaRPr lang="en-US" sz="1400" dirty="0" smtClean="0"/>
          </a:p>
          <a:p>
            <a:r>
              <a:rPr lang="en-US" dirty="0" smtClean="0"/>
              <a:t>IOI Resort </a:t>
            </a:r>
            <a:r>
              <a:rPr lang="en-US" dirty="0" err="1" smtClean="0"/>
              <a:t>Putrajaya</a:t>
            </a:r>
            <a:endParaRPr lang="en-US" dirty="0"/>
          </a:p>
          <a:p>
            <a:r>
              <a:rPr lang="en-US" sz="1400" dirty="0" smtClean="0"/>
              <a:t>Type: Condo (Freehold)</a:t>
            </a:r>
          </a:p>
          <a:p>
            <a:r>
              <a:rPr lang="en-US" sz="1400" dirty="0" smtClean="0"/>
              <a:t>RM </a:t>
            </a:r>
            <a:r>
              <a:rPr lang="en-US" sz="1400" dirty="0"/>
              <a:t>520.83 </a:t>
            </a:r>
            <a:r>
              <a:rPr lang="en-US" sz="1400" dirty="0" err="1"/>
              <a:t>psf</a:t>
            </a:r>
            <a:r>
              <a:rPr lang="en-US" sz="1400" dirty="0"/>
              <a:t> (built-up) </a:t>
            </a:r>
          </a:p>
          <a:p>
            <a:r>
              <a:rPr lang="en-US" sz="1400" dirty="0"/>
              <a:t>1,632 </a:t>
            </a:r>
            <a:r>
              <a:rPr lang="en-US" sz="1400" dirty="0" err="1"/>
              <a:t>sqft</a:t>
            </a:r>
            <a:r>
              <a:rPr lang="en-US" sz="1400" dirty="0"/>
              <a:t> / 151.62 </a:t>
            </a:r>
            <a:r>
              <a:rPr lang="en-US" sz="1400" dirty="0" err="1"/>
              <a:t>sqm</a:t>
            </a:r>
            <a:r>
              <a:rPr lang="en-US" sz="1400" dirty="0"/>
              <a:t> (</a:t>
            </a:r>
            <a:r>
              <a:rPr lang="en-US" sz="1400" dirty="0" smtClean="0"/>
              <a:t>built-up)</a:t>
            </a:r>
          </a:p>
          <a:p>
            <a:endParaRPr lang="en-US" sz="1400" dirty="0"/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dirty="0"/>
          </a:p>
        </p:txBody>
      </p:sp>
      <p:sp>
        <p:nvSpPr>
          <p:cNvPr id="18" name="AutoShape 16" descr="data:image/jpeg;base64,/9j/4AAQSkZJRgABAQAAAQABAAD/2wCEAAkGBxQTEhUUEhQWFRUXFRgaFxgYGBwfGBsZGxgXHBoYGCAeHCggHRomHxgYJDIiJiksLi4uGB8zODMsNygtLisBCgoKDg0OGxAQGy8kHyQsLCwsLCwsLCwsLCwsLCwsLCwsLCwsLCwsLCwsLCwsLCwsLCwsLCwsLCwsLCwsLCwsLP/AABEIALcBEwMBIgACEQEDEQH/xAAcAAABBQEBAQAAAAAAAAAAAAAFAAIDBAYBBwj/xABHEAACAgAEAwYDBQUECAUFAAABAgMRAAQSIQUxQQYTIlFhcTKBkRQjQqGxBzNSwfBicoLRFSRDkqKy0uE0U3OD8RZUwsPT/8QAGQEAAwEBAQAAAAAAAAAAAAAAAAECAwQF/8QALBEAAgIBAwQABAYDAAAAAAAAAAECEQMSITEEE0FRMjNh8AUicYGhwRRisf/aAAwDAQACEQMRAD8A9Y1YcGwtOO1jotGA8HCOODHcSMiZcMxOwxGVxopENDQcdvCwsUSLDgcNx0YTGh2FhDHcIYscx3CvAB0HDw2I7x0HCGiS8LDQcdwhnKx3VhYbgAlBw0tht47WJqijurCvHKx0YAGHHLw9lwzDTJaFeFeOA7118uteeO4YhXhwOGHHb69MJjQ+8NJxWg4lC7FEljZhuQrgkV50dsTQzq96GVqNHSwNHyNHY7jbCsujpOEMdOFh2TQzHcdwsFioWO45eO4myqOVjuFhYLHR3DGGHYWHYmiPThViSscrFKROkjwsSVhVh6haRuHDHKx0DBYCwsLCwAcrHRjuFgsKFh14bjuExpncdrDbw4HCGLDhjmFeEMTnDAcMzM6opZ2CqOZJ29B7+nXGYz3HZJSUgBRORc7Ofb+Af8W/4ThWkOrDHFuOpDajxyfwA8jW2s76faix8q3wJy2fzBuRiaJqqGkUOQX5+Zb15VXyHDf4VLH28/0s/XGn4ZlyqEEX4uhB6C7rENlJAXihjnj+8iVn/A1CxvZI1eJevK8BlgmT93PMvprJA+TWPywe4pklWZWoAOQBpG9ge1DGT4V2oOYlVFyrxoyse8kck7C6oKF50OZ54FvuHBemzudoAZi/dEF+hKqCPkQcA5+L/eGOdA7qfxM7D3XWJCPywbEjnMFTfd9wCNttfeUd656el9MQcLDvmc0jEsqNFoFDwq0dkA1ZFg88J2CJImWXSuqru420tdEVsfl0HMYMZd3y7Kxso45fqu3zI8t8ZvPQac6yuRpVo2AbSoRSISx1GqU2bvz8sa6SVZokQqjJaurRyK6aWDVqqiAQdtipHXAMly3anKvJ3YlpjVa1ZA18gCwAs9B1sVeDBx5tkeCKwyYQAE5ePUNCsb8QtdYOm6/DV1549BysJVQGJLUAxJvf9B8sXFkyVE2FhYWKIOXjoOGXjuJLH3jl45juABXjt4Y7AAkkAAEknkANyT6YAf8A1llW2gbvzdfdlQv+87KCPVdWAKNIMIDGQk7T5kamGXjKgEhVeRnat9iI6v8AshTv1wTbtCU2my0y8vEotfmWCEH0rrteEFB7ThtYFZbtNlW/2wX/ANQFOlndwAa60dsDeK9qQQRlSpHJp2FxjzEQ/wBo3r8N/wAXLBqrkemwvxXi0cAGslna9Ea7u9eQ6L5saA88Zs8UkkkLSSFCBtFETpQEjd2G7v6mh5DrgXEGYkgsC3xyP+8f3J5DyAFDoBg3wfIfEFBO3r5/10xOpyHpSJoeLSDlIrejgH9Kb6nF6PjZ/HH80YH8jVfU4pz5AfiHyI/+Dis/D65Er7Hb6HbDtipGgi4vCeb6f74Kj6nw/niA9oItZVLcDmy0VvyBvf35e+9A5YJF/EDR6j/LbES3Ztd/4lO/1G+DUxaUGs3x4oQRH3qG/g8LLVUCG8Lc+YYcuWODtXlq8ReM/wALoV/4vg/4sCTmlCgbsbJ57bhRQJO/LzvflgbxPiBTR91evVW4UCq5lgdjfRTywag0o08naAn93FY/iZv+kEH/AHhio/GsyPF4K5UE235EgvqNejDGY4Xwa2aZSsZPNIHc6djZJIGo8ttP15Yv9mc1LIr94X20eGlYncXyW+deR54LsdGkyHHjYTMDST8LgUh9OZo/Pp88G1cE0CCedA715+2AufCyQd3okDbaW0WK138S6gNr+KsY3PcJFZhlBLpmUVLJWw+Xy9kMgD7FmNIy/CMCkGmzX8f4KZNUvevai1UgFFob6QKonffc7+VAZ94HjgkEZJkpitcy/Sr2rbb3wf4Hlsw0K97IWQoy0NudgeIkufm31xQy8TvGbcBipCsq1poUDTlgWsddvTDEvRR4/wAElzUJjh5iQN8VKRpkFN5jxcvTGj7JZQZHLLAy7Kznwm9mYt1A33wBz3DJpMt3UcsxfvVJdWCuR4rB0hVqm5VWwxb7NcKky2SWOb95rdm8Wr4qPP64VWPhgv7bO3EwjSvJlwsYQsKXvdUYeuuqgxO+2KnDO0GSeVIcvlpAzagJJKtaVmNWzHfSfLniOHO5gcTSIsTlwiMPAAnf96u2oLZbRvRPLE2SzfCxmVihMsmYZ2CkhwodUZCTekbLa8jz9cC2EwnCJdZ193oohQurXzFFiTXLoBz64ZwyHvM1mFPhCrl6MepGbUr/ALwqRrog15Akb7VLLNWYSHT8Ucr6r5aDEKquveXd9MTZLV9pkWP7s91EWkFMX3ehTqVXTvuOd+mAZR7Q8DdmnjQgq+XpASxIc93Vkm9F22xHw72MP7PcHkheBmWwmTjy+oDUCyMN7W6WlPxVyw7tDk5mM8P71ZcoyhmrXqYUIwVUVbEHUQwG+wxB2Z4TLA2W7xNBTJ9wxCmiyyO4FgVQDfire8IZYi4gkX2JGLq0kc6xlFVv3BkdgdXoNvUnlg1Jx2oIpFqQupkoKyExeEagCTRBdAQTzbGczGgT5SGZZFkSXNiFlAKfegu3Mj/ZOBRB3b5ixDmctLkDGja6gpFKMo7tjGwLaifENA5E+2BFS5C69rcvXi7xT1BjO2FiPhPAEeFGk2YjcH3Nc9+VYWKtmdIPVhYZJMq1qZVvlZAv2vDlcHkQfY4AHjHScc38scwxlbPZISaT3k0bLdGKQrzrmN1bkPiU188YjtDnszlzN+6n7tGKvNDGZP3d3aBfPyxu8xmEjFyOqAdWYAfnjF9qJ0ly+alicOjZeUq6m1IERFg+4P0xMhx5A3aeJEy8ypNLI/3WnxkLtImwWMKn5c/XAwcXzS/BnJyt8mYOvNRuCLIo8rxo+0sSNG8q0uloQq+Gz97FZ2J/iP0xjJcqh/AvuBR/LHLlk00ev0GGOSDtXuXf/qBzYnplA+CJRGjVYp1HxAVWmwvmDjR8OiMqpI34lBUdACNgNwOXvjK9k8hC+anWe2RUQoupzuTvsN26/XG4fMJHpARlUkhAVKDSvuAaArF47atnL1ahCTjBUy3DFXL+v0wU4fmhCGcixpJJsAAA7lj5e14yk3aaFFVndVVi4UqryklDTfAtCrHNhzxLH2tDZbMZmDvSMvoBFJHr1Ecj944q76HGxxGgn7d5dRR1M3UBX0da8TIL2Hl54Br2rMwPdoz0dzGsS1e4BJk8iOmMBJn2zWYAKqDI4ALFna2Gn4nP9s9PLyxpOzRLTZtfwd4DF6LpQlflrWvT2xDtcD2YXl4sN2kXuze3eOpJ8zStX5/LD4Ss8Z7rMRlqPh1DUDv0GwPqFBxlf2kcPuKE+Tt9NBP8sV+zfBIy2ScaiVnU0aI/8Q0Y6eW/PnWBW+RNpHoXZ3IHuYw1tIAQxtiSQxB3N388E8/2SizKqJvw2RpNHeruq8hgtwiPTEBy3f8A52xcrCcq2KSMLPwX7EFEdldbHlvpIHLzojr54mjnQ+Na1SKyaSa1Eqx28nAUn5G/MavP5ZXUBhYvHn3GcqRKyKPD3uld+rRPd9fhLfUeeGr5QvNDuzeWeAwxVCzLlljLAJ3406gTu4cRnbbSRsTe+C8kRK5oD/7qH3I7nLg1ttyO+BvCs8kskLxgGVozJHYIuM61IJIAHwvsTY5gb73uI5WXvG0mo37qSQEbhhJGhCsKoaVBPMbHle1WOIOy3admii/fRibLwyLokUlXklRAKZAdILgkhgCAfD5knEqQPpYNIsTd2Qm5IQ6NS2QzX5c/LGYi4i/dws8cSsYIml2KaJTOo8QDDktNoYG9Iwci4szMVtTQNOUKnoAe7u6s820XWw64fBBPxeKZ4HXLPIkhdDcZIbT+Ibeh9OmLHZ7ISw5MrOzs/fMbkbUxBVa3s7bHa8DMvnprEffWxYF2iTQxHPRvsi+HnbMb5rzxehzTorLcrBm1feFpCDQFKbJC+nLngtBRnJc7OOIJGTcGkuSI1AEveHQpcLerRp2JwSSLh8eZ2zStmDM2lEF/eWwKsVQgbkg2RhZiAs998gWyxQwKCW/Ce8+LYUPUDEMHAIhmDmNtRnaQaVVjbMTp1FhzLdBzOCwoLiZWzFd1JqVWHesgCDwpaqxbUbochW2/LEuXmrMlYx94YFJLi49IkYCgpDar52a5V1ws7m443jEjqjPqoMaukJNnkPmRiPK5uP7QDGe9cwkaRYXSJL1a6Knc1Q33BwxjOOyTF3jdb7zKyBZIwVC2sgqi7W91Xw8xuN8Dux8EsX2MTBkIhljlDEhdTSSui3elz4l5WRtgtxTiLd6qyIY3aGTRobUvwy+IsVWips7G9hQJwE7H5nMKuSWaSTVeaEweRrNlzFqDG2Pw0asbDblhAgvxeaGTMZVnSVWGckihcBSveFe7JPi5VGeYxW4NLAuVJiR2jMLAEoAAgDAhw0hNijfMUMO4g0a9x3gexxbTEUA8MslaC9keEayTz9jifgWYiTLMIVdkCTAeGioDSawQXJZg2rlzFYSKkaXh0waKMryKLXhI20jlY5eR6jCxFwqYNDEyg0Y1rattIo88LFmZmeNZoy5pY0NjwpYo8rZj+dfIYrZp4o/imS7qlUO1+R0qa+dYyHDuKJmGoBUUkIDLWtpGIJXc6Ca32XnjY5TskqyRuz/AWJJDGgEa68X6YhOymqAec7SBADHG7XyJCrfhVrGm7FMDz64fl+NZt6Op0UjktgVyNszbbEbhh18sN4g+XlkT7PMk6ozC0Ow1MhX2vvWX/wBnEue4cDBKx06Rkploncl9DDb2TBQbGm4FPC5KRLHPIqnvLljZhqB3NF/WgSOWM52k41EsGYhDKH7qRNCq7aWdSApIQIvxDr1usO/YdCFkzQH8MH/78DO13ZmctnJhHSallDFhukcQLEb3zB29MFjjyg32n4c3cSSKx7sSQgKS17SxryI8zjHOdvLGu7awmNXHiMbSR6Dqtf3kerbfr7YyL45Oo+JHufhfy5fqCZM08ebh0Oy95JAraWI1DvCKajuNuRx6B+1cgJESofdxXu0a+vK7+WBXZPgcOYzGqZNfdKjp4mFOJNj4SL9jtg/+0bK94IAWVPE9sxoDdDjfD8Bwdeqzv78GTi4W0mRhWOIyFZszQH/qR73yGwPPBXIcHly3DM+sqlQyxsoNXsRfLBjs5x/J5LJJ9on+ObMFSkbuGqTeiisNiRzI54nznazK5rKZt0jllihVO8UgIXDG/DZJ6b3WNThZ5hkMyFzMVC2WSNqG52N8hv8AhxvFnlQ2sR8BoAKaIV5YtySLHdsjf+2PLGfi7SrmJooYImy6tIqkCZ9wTW4AAGNJ2f4ass+ejdFPcSxKhqzTIW3JJJO+FfoKG9rOHyZmGJYlLuGtwlWoKEG72G+3ng7wvs40SZYpG9iYGQGiAnel7si/909eVYBduoZYMvH9ld4mMhDaGK2NJJ1V5VzwI7PSZ5Mxl0M+ZKmdVdleVoyupi3iPhrYKfItWAVKz2XKrS/Nv+Y4lxFlfh/xN+pxNjJ8mqHwrdg+WPL+0DMuazQ1uAJbWwNAPcruCDqG1/XHqOX5/LGA4tExzD61XeSzTHfYUTY22XofpjSHBEjIwRCMq8ecgjVKRGV2KgEsSgLE/wAZJsn4h5nBpGlcW+cMoYxkV3OjwyIdxsRVX4R03vrQ7RwKBECi1UnQb/u9zud/W8B34lIopX630J+pF+X5YzlmUXTR3YuhnkxqcWtw9Fkpy0ayNI+iP9676iGLMKTwjmNy9A7gWa20vZ3hqlyo8PgJvn+Jed74xPY3Pu8krTyIEErRqz92gGlVbxsBdDUNyOvM8hrMh2i7kSy6Y9MIbWdbNY7xVtNKWRYB5cmXzxommrOKcXGWl+C/kskPtIHm1bezDrjmY4lGs8kTQzBYzXenuu7bwg0tyKx518PMHAde1kMkcmYEZeNAzMFJshQSwAkRCCPX64zGa7VJIneRZFCS7L4yLACq1+Feuo7X0xRJsM3xRTykSIDzkh39yQ1fID3xSzKwMA7qk1eJCWMm4vxLfhHI7gDfqMYDh/EJu8ChI0OpRsvUkCzbHbcfXBn9mvFJsxNOspB0iPSAqitWu+Qs8hz8sLcDVZTKTztLFBogKNHuqjdWDE3XLcD6HffF0ZCfLhdRZ2HPclrv4kY8722Oxwa4L3wz2eSX4B3Bh2A8DCS+W58SsN99vbBuaEMKb/49sS3uNIyn+kVkaJjt4WSwrEWQ2nYWVNnqK9cZ3sdxTNSRZPvnd2abMLOGCmwAndlttgDdMtfTBGHKjWQrRoGkkXSSaBDlTZIo2QTQJrlirwbjhnERVPB9s7h1ljQsGCxnYi6A1Cjd3fQAYpNipFvirR6WMuqk4tBp0gWJDFAYybI8IZgT6eeLfA5kVJFhRnAeZTY0kNqfWObXvZFUKOB/HJY1M0cwkOrN5eZAikk6YoVDDcAU6Wb6KcX+GZyOEy92rNc0pJZXW2LeJlpXDIx3BFDngRUvAZ4JmNeXiZUkIKCidIJrayC9jl1wsUuH8bCRqhimJAq/uv8A+o/QYWLMzzv9nfCI51txZjzKSJRqnpBv5jc7Y9omyQA8NlvFW/8AZbHk37ODmHjR4lBQ5pUmA0hY4QpIKLYo6qGwJN73zx67xNiI2KsVOl6YVYOhqIvbb1xnexrNfmdnl/FOAtAUHcBS2s+BkQGtlJpT8Ic1sefoMDkzpHeI0CKpy+py8zUI9RTVqCgCu8PT9MGeEyZtw32zMjMsGpD3SR6RZDfCBYJUbnyxHxVIWy07res5JkvoEJL7i9t0O+GuDNUEv2YSZXvcwuVRwV7oO5cOkm0ukoQeQOr64Edtu2DVmcquXFHXAXMh5Oh8YXRzAJNE9MS/sTXfMHeqh3PX/wARy+VYm7ZdlF/1ufvdwJJgtDYpGdvz/PCZUeUWO2eVKZSQNTVJHoNDw/6xGW3572Ppjz4nG77W5z/VZo2oESQaNyS1zoTz8qxh9OOXqfiR7v4V8uX6lNs3LHNl+7kdA2ZiR9LEalLjZqO425HHoH7UvCsdC932P+DFLsFwuKaV+9iWTuwjpqF6WDHxD1wT/adAHWINIsY1NbN0/d+v88a4fgOH8R+e/wBv+GRXhjPkYAiFyJszVC6+9j/kDi1wLhc0PDuI9/G0eqJNOoc6BBqvlg92d7Q5TJ5JO9n2efMFCI3bUBJvWgNysdeuH5jtJDxCN4MrrZWIWZ2RlVU2JC6qJY7DlsD51jfajz63PM+zWWdc5lXZHC96hDFSFIvmDVV649gy/EUQuyxUZF1MQQCaViC225oEYDcRk+yhZIiRGXRHQ7x+LwqxHTxFV1Dla9LGCGSmiksaAsgvUhUBx0NGvEPUfMDlhQaa2G40N7bwmTLxFRzcc/Jo3H8xibs13ixRr4a1tYpgfHMrEjc/w/niyARXicVyt2IHsGJH5YsR56RR+8uuWpIz/wAqjDIcbNFlxsfc/riTGfj4vKOYjb5Mv/5N+mJ04234oh/hks/RkUfnjNxZqmHsvz+WPMeMSseKThz4BKdPLkuUgvfn8Ux642v+nBRpXQ+bKGHMXsjk/wBcsZOQ68y0sy6d3txqUt4EUUrR1REafiG6n5rWockSaAvaw7RG7+Pr/wCntzOPPO01hwymgVO3sef6fTHoXasCo6YEDVyN89Pr6Y857Tu2tdjWnbb13/ljK28r0nrLQ+ijr9/2zV/soiD5eUMV1NOy6iATREBI35glRtjnZbKMkPFo2GlpI0WIHw6ykshIQMd+Y29cd/ZAA0L6gDWZ1bjkQim/yw7szmZZH4yrSuSkM3d6pGpCsrgFd/D05eWOk8t1exa4Fw9/sE0LKRI0c6hTQPijIXnyBJq8DoOCyJrExWO5WbxHmGjRdjpK34T1640XZ3gcyo0WYlEjyMV1W8gAZaWy4DEA2a9cWeAZKUzT5dJFQ5d0SR40UKWkHhOlwTR25E88BLRk4ODSFiVEjfELVLB3Wm1a6rwj+hjS9lOFHKzO4hYKzizaAlVYkWL1E0a3wYlyuZ6TK396H/pYYpZpOIj4IoG9QHF+2tlA+uCwSNRJxk9+8qx7NFGlM1HwNKbNKRv3nn0xyTjsx5BF/wAJJ+pavyximyvFn/Hl4vRpIh/yxyN+eFHwTNBlefiCUrKzInfMraSCVu0WjVbr15YWw9w5mMurFGeyUZ2Q3pKmRtTkaaJs77k46IF/hHz3/XfHMzOoll7prRpDIQRWnWBQoWapfTFcy3QLatttOx99/lWHYUWdYHL6LX6kgfniIznfdAAasksfp4R+Zw160gksW/rnQ8sREAb6W897+m/+WHYUWEZa/fkemmP/AKMLFNgbP3a8/Jf+sfpjmCx0ih2EzkkMYiy+gLNINJcmtV+YDE3zANbA1fPHq+ZfRCWnbWFVzIUUjYIxbSoJbl0snHi3ZzNaXQteiJg6ggd2sm62Sqg+Qq+mwJxreI9qWkjIqm0unhB/HGw1C6PxAbf2gfbnU0uROVsm4fxbJ5su2SDBIyoZiCupmGqwG8Ww6kDngRxWKeI5hInltcp3kYVnsv39aFCsD8IOy77nF3spFoRlbSCzarHXUS1k0Bfi6Yrcc4n3ok1BaRVCgHbXrUs1g89QVQehSxzxqpJoS3LPYntHIxmXPN3JIUR1HocDTJrJvxH8G5vc+uA3GM67u5DxsviF1vMr2rIWsaW0qR15gk1tgecsGkYyzS6Xa5dNCwpo6m5sQBR5ncHfa9HFwGBlDQ7cisiEWCKFg1z23HuD1xj8x/oS1ZBxzjEM8ZVImLyNBS0qlSkupwbNqDoK3XUXgFmcvTfCaPT+gP06YOZPg7l5i3idJ9iQDq+7hkFDko8fLYWPngF/oqaOXS8cZZ7JZY1ZT4jRkkm1adq8Cxm/TGOWMnvI7Ok6qeBt8r0VJWjEkZK2VmiPxkaaay23OvI3eNd+0fPGWKMwjW9tS0zEgmKzWlbGmzY229MUYssi2m3qyoi6uXJQunb08upJxa4pIcusTxzIAdS65YY2Cg6NS0a3okfFQ3ob7vpsidxMsuWWWepmdzHBmfJwR6G1d/PzBGm5EAY2OVb+uNhwbhiZaJYUHL4vMt1vFfsnx/K5bLASZhAHnm0EKQp+8NhQoIAGoUOljBni/GcrLBm42kYJCoXMaUe0DbivDvt/DfPHXKOpckJ07KeeywkR45FJR1KsPQij88ZVZ2uNpTqdH+zz7196lGGYURXeIQLHV1HTFDLycLWeIZYzSyGRAuvvUW7FXYAPth3a3OhJJ2pgqlI51F6QxUvC4N7kW9H/ACxmoafJWqw3/pADm8g9sxMP0fHTx9R/tJPnMx/5r/PGJyvaXMamjCw0iXegkt4lAb4q31A4PwZ2R1Q2il1BFpYsgbbH1w25extJchObtSFBPey0PJoyef8AaTD07WJt97L7FYPoaUYz3aB17yKAMrSEKZhVd221oVKg7qSw3/DhvG89JDA0gERoqKMfmwHR/XBql7FUTSp2vj1ae8N1dtEle3hcb4u5XtGHYKssRJ5DunF+1S4znY/h5liMzgBmatht4RvXlTFh/hwR43w/u49ZZVVZItbMuwQyoGO252PLrywOcg0o0Du8gIZI5B1DRvX56sZPtD2TGYBMK6HW/ArsRvR+F41I89mrFXgkOazubESzRmMNJojZhSqBqUHSh3rT8wcSZ7KJEZYH7vZiHSrUlCCSLXzA325YiUn6OjDjlW2RL6Wy32P4FPkiyMhCyTKwdhtp0gEGvxHeqsbb4r8EzMIzPFVjjddMeaafU1iRVlOpFH4bu7G+O8LzIV4VRgF1IihQANOtm08uVu5/xHEXEtMGYzhWoy7SpKa2ZJHJKtYqjsf54qM9uGD6davjj7+9jVwyaZFIayCCLNCxZB9sD+N8efKZiU6BGsuZhDTqFucCMszDY1o8Kjfr74KTRE2NzeqxX4d7+V19cZDtRknn4lNHGaIhTWkjERx973EdRaPMMt8h4m51vo+NjLGlq34Ro+IZ6s6o+1SiH7JJJYbweGQeMjTp+E86xneI9pSSlHMIsrARtMirqU/jBUfDy9aIxkuKSEExv9oMyLLC4MhZQ6PQCde6AUgqetYs5hcq/cLHlpEZ5ogWeVm1pdMAKqj4dweoxm5M6VhhsnuQ8S4vJMoLTTRim0BZCSx2+IWKG4399jgtwXORMzrNqLCMv90VYEDmPHW+/L0wBVD9ljb7FduP9ZtyJPEfuyPhFnw/LBzIJN9rAOQigc5aTTCI/Cwv4yCdze1+QwJBkUVaS9/wani3Ge7zLxrlpJZO7id9OnSqlE0/lQPryxFwPtAmZvuz3bBQWjYb0aog2NS79PMbCxhaB/pNwTbnJREWObB0D7Hy8XtWB3EFeLMcPnnpJWBjmoqLtVv4dqBZvy8sU7MEovavH9Gmymp1JJ008iih0VyoIvzAB+eCByeXUapJaHUs4AHzr+ePN+G5/J5lZJc/NJ3rsdADP90n4QgG19d9vTmTZy/EWky0BmgkniyeaJnYQ7SwafA72NyPGDq8xZ5nDsTxM9CigyTANqDX1DOQfpthYzGW4DwqdRLHBIUeyNMrKOZsAatqNiulYWLM9K+v3+5jIs8pYUsYCmi12TY2rrVjpvguleL72KWkte4lJJJNEEaRTAGyL23540vBuzyBXOruxqTWHoxsndxsbsEarZiD/aPlitnOEw982sBECg6iQoA1hV5KACLq+ZsYw0KiKHdnM8dAJCrYvlQsAnUd9robenyway+SBR3ljV1WAuV1EM2kFqNbgmifc4D5LKgutMrm2Gx23rfbcfFtXlg/wqMCNtbDSYQDZIBLKRv5klwOdnYeWJw45KVsW4K4XkoJ4nlMIIKqylidxLKoZHXlqQowG3JhyrDeCGEZwwtBpUyPGpLWsjRpGxCp02YHV6EX0xciyUcMc3duqh1UkK3I96m5DWNVYi4Zl1aVJDKwKu+lh3Ni499+7sXjaMaRdqzOZbj7GLvVykbNJIPASgVbRRYtSNym+1/TDsw2YmYp3cMbJTaUdWC6tQD7KATs1eVXiLK8MAhZBS6pYyttq0jRIP1Uf73pgr2X4BPEs8ssiSiQJ4xVeEtd6bA54U46lTCLUXdWBhPMJx8ShWRWVt102oJ8iQAxBG3LGi/aZGViHcqL1gUqgjxVZA6bA8sXjko2cltF6gDbEbbXtdYJ5qOOVfvAjiwdyPJvIjEY8eg0yzhKnFV7PMc1kmORjCoxZMzMQApurQg7DGpldpF4uzRsneQ5fSGJOqoRdE8+gxqMr3aAhSigmz4hz89zi9NGGBVgCCosHy0jG1ox5PDez+TZc5liUoCdN+mzb/qMeg9peEhY89Kw7xJ1jaZUkUECAMVCArtY5nf5Y1H+h4RR7pNjY57Hbfn6D6YH9p4ayeZAAH3Ex2HkjE/X+eFew4rdHlfB8xkzejKz/uvxZlfh71Vr91z1afpjSwNEUjqLSO7DAPmKqtFJ+5JZt+XWj54zHYaIF9//ACHO9dMxGd726Y2XYibvVzcciRtJGqqNO4rW4tRViwBvyP5YlM0zQ0yoz3EuIZZc3IwygkkDqDKuacKTpAtV7oDYGuXnh/FeK5cRMsmVD2U8H2mXeyK1MIxpOxNf2cDO0kTR5jMh7BGg7ncDu1I/TGfknbUw5hniZibuworf/F+mEndmksaqP1R7D2EmEkHhhWFASVUStJ8TyBrLKCDqQnmefTlgj2qi/wBUkpBITp8B/FTqaAsEkVe3lgb+zY/6v9fylm/z/PBbtAY5U7nvFDNrBDKGFLpVtQIqgzoPn74pbrcxyLTNr6me/ZtB3ObRnRYl+93LHqprVqqj6DAntPlNWezLrGGBmdlkDDSQa3G43HnvyONN2X4cEnhEciV95vFGiFSQdtlse14otlGSfMuHUG5uSxh2sigTps/PywtCogC5DJ3NExiEZVwb70AWGJ2AajdUBXUYh7a5DvM5mSYY5N7B75bHgXYrqG93z5Vzs413EUVpBIWMjakVW8Lcpa3IXwitW9/98z2xy8j5uQhEbx6VLRoSAAosMUs7qSPkOmGoKqEbDMkW3LrZ1ee5Hv8A9sD+5Rc5O6uoDwZc6Sx76l02zqQdKEXRBrcbeVxZvg1E7gHZNiaU71yFfoMV5kbv3YxqzHKRAzWfGwW+5oHSCpA9d8UVZk+KZJ0zeYkTiGVyzfaJ9ILESRqzfA4EZGoAAHc8uZ54dwbgkIlVu/y0rXdKrEk3di1AG+LPaSGsxmT/AKN+0Ayue9Dy/e2L10nh35bbYn4IPGn+oGH+196dPvqFfXEyiUpv2CONcKiBmQ8RWBBKp7kLJpitWIXSpCgndth0OLM/D4WkyxbPEt3JC/dykyjResHVtXxUbw7tJKFlzF8N7+pIbepPvLic6vCpHh+Hb+LEgnXVk7yQ8UZo+P7gaB4Dt1ut65YdA5OkLi2aWPOBqdY5MhEodI2YipgynSBYsR1R5XjDy5XK99paV44SCS5i8ZIvYIt0L6tXLpj2DK62Qm9P+qI5AHTvQBHv0G5vntjzHP8AH8rHI6vwyAkOwLM7Anfn8PXBpLWWlsVO7yjAfaJJwqBu5aJBUqa3N+LdTd8+Xy39dynaTi0OWWabJiZXkJ0xgmSOJuQZFNsQbH0vHl+e7SZUQwseHwMGV9K6z4KkYUPDvZs/PHueRyM7RI65qRQwBCiNTV+vzwUS5pu6PEs/2I4hmJXni4e0ccjs6J4F0gkkDSzWvt0wse1nheeO6Zm1IFFlo8uuFidJqupmvCPJ5uIzKASYSrByysX8Q8a0DZ6KPmPLHeF5+cSDT9nbfSKeSh+7JFmjW/zN++A5UNFlio1XG4Fb3U8t8vfGhyWVYRAKrg11U7WR54z7iSI7Zb4Zm8xYPd2wNjTI1HZBsCKIrmaxU4pxNhGFMVAxjeyp8JJF6SCDYrBOdCyMjFjYA3ccv4dje29b4blYWWhGJVALC0lYtpPQs2piL6dLw1liS8bBhz+ZlIDI2krySOuVUDQvYgH5DBbg+bCBXZacFjpOxPgIsXz9hz5YlmPw63kcoNmceMcttlUdOovFaDijIaEpHkSQRtVHcc96oHpviu6iu22qH8NB7vUuXkatDAaHuxqHRd6vkP4sHIc9MIu6WCWgjEnuZDu3Nd/iI1E1z2wHyWfLzWZXNijocKbHw7A7fTfYHnjT5dWO4aTl/He5vxdLu+vLESzJUxLA2AjA7Fj9knbUTzikHNEXlo/sDmcUszlGDov2adH8D7RnxFTIoDHRy3N77WBYG+NkTJewOx07heR5jerTfc88CuK8MnkKmPMDLAAhywtzuCNOg8gNt26CxjJTUmOfTursADgGckHhjKSXsskyNr23W1Xy6senLGg7T8Hd8kkTSdzMY4laQDUVZWUNVVfwkXfW8XOFxplyT9smkc3epk0878K9KFj253i9nM2fDqUupRWNgEWSxHNasEA41VJflRCx0zxDJdkOIOoZc1uRYCzsRzo6iDtybkDy8jeNMnZiZY/vppHdctKGVHZ0kYwsVPyDDmCSdxW2NusitLajTSb7KPxemK/GeId9FKqRZks8WkarK34ufjNfF60cZQ6h5JuFVpr97N5YlBKV8/wYbs52OuRVlWaOoYW8ca13r00iVImm1PQiwDvjY5D9nsERY97I5av3iRMBV/CDHQ5/kMCey+UzEcgMkUihcrAAXVtAlQEOSeQ6W3lj01Svd6jTto1BVOzHTdL5gnYY6LVGeROTs8i7V9mI1zWgOUjeANI+hTpoOvhRAoJOkfUn0xleN5IRZiWGJjICIwxK01hUtRRO9qu488e08VyjPnI5RCQBlhe1hH1Od9t2W8CM2Y0eSYRqHkq5ANTEgqNLNQ56a+LYseoxn3FFtUVle0Pov7YK7J8ThyiPqjLMQO7QnxMNUrXW+x8Js9CSeWLOd4ighlATQ0mY71u8YULVNQXSAQpYFtPucXuE8RZluXUpOoHTQI0yyAUWWgLuhXMH0JXFOCwZggtNmwAQxUNG3W6Ni63Iq+uCEnwNOMsjlNbMCZLjncyoYxqZT8DHYs/56RrGIs7lxNK0poa23F8uVD3s+vPa8Xp+xGXY2M1MpCsADCCCCN9VGzvR6XRxFk+AKbZM2jqOVxSILNn+15qeXOqxo51wW+zxpBycMdCsnhsMhO++nVfh6E1f1OCXE+Ds2YkkDIAzllBuzuTW9AYily2nWBNCdgSS9VZ8NWupR4trA2w6JJW1aGDaqsr8JA99yd+ddDyxi88vRz1Hwh0uZpBFY1ilIElHUAB5bcumOrLq3txvsQ4O3nVUPz54qnLStuItV7A2tm+YUMAaPIHl9MTLwfMgUcrIP7ISztzFjw/P387w/wDI/wBWQ0TLmvItf95efQr6X6b7bYa+au7EwHKwure9jsKHPETQzigYJqAF+BvMbXiJnYbMssYvmVeufOyKvA+qj6Yi4Z2WgZJByNaN/mCOX9euMrP2izAz4jErGLUABWxQoDe1db3vpWDUebS+7Bs3uT53fhNb8/PDDGHIJFvRpq5egIHLfp+WE+qghxdGWg7S5qKO3ZXDKzAvz2C3pK1uSSaPlgnwDtXmJu+V5lRihZCx+DUorSOtEXRvc4vZvJI9Kaom9Jrmee/Oyem+OwZcLpZRCSoOk6dPpfXkOnqd+mKXUw9lak/BnOK9ss2WV0mKhvBpAXmETXqBB/ExHP8ACcEcr2tYsi9wPGD3dPRO9UdqUc+pwQl4ajkkxxk0W2FXdl/UE2bPWvTA5ezsIayKaw2lW+EAgkXY61vty88H+TD2GqPlFpe2i7hwUYEqV1E0VJHMe2FgbF2TKimZSbNmvM31N9cLD78PYasZ67Ikoq0O3MAKQffSh/XEP2yuVA+isSPkR/V41xf1wyRgRR398aaYitmej4xNXhBb17pgfqprE0fFszypT7ij+bjBCXKxnlY/TFaXJbeEg/3ify0jDqIWzi8Yl6qvrTEV+Rx1s4CLOr3ErV9TQ/MYqTZaXoA39zn/AJ4r+MHdtBPqFb5geLDpegTYRBBr98CRdWW2/wAJO2G6VbYSb+vP+WBrKPxMW+RP/MRhbdB9f/j+eJeOD8FKcl5L75Zr3fbyINfphrZcn+v8sVEmI2BI+e30PLEqZ1v4gfcf5HEdmBfdmPOUQ7MisB0Kr+tX59cdGRi5iMg0FBWRgQByHPp7YcvEb22PsRib7UlKXtQx0hiG03XUla+hxPaa3Uh9xeYkuXfQKXf1YBj7A7H64lPEZBf4v8RBxQzczRkXH4ehsaW/ulR/n7Ydls7A3xh0P1H1C3+Qxi3K+TVRi1wWjxBm2ZDR2PjsUedgry+eJJ3UqU1sqm101QrcUK5bYs5TKwsLRtf+MmvoaGLYy6+QxaUvJD0+ADn+7jjbVPpjjQ34yCFUHf1IA9cecS9oYZYn7phIBSkhG1MQW8Lh0o3S+5ZuXX2KbKRsKZFYeTKCPzxWbgmWPPLwef7pOfnyw9Irs8LyHE3kzMni0/d0AWrfUrNRXa/CRt0PTBzLcQdCGWwDZJIVtnW4hsSSdQANX79cel5nsfkXu8pCCdiyIEboeaUeg+mA+Z/Zvljfdy5iK+gcMNuXxqSAOgBw3H0OEklTRk5O1LKpZlU6Y1d9ypDBkDpvdEaj/PDxx+L7340oK5JUHdtO+27USvS/pgzmf2fZgEFMzHJUveBZIiu5rawzDp5dTjPT9iM5GEDZbvVDt3jQyi2QkFV3KsQpGw6VtgpjuITnfKNqPgtlDPsVOk0w1GhQ3B588dyWTiEqvFpIqwVYMC4Lg3zH4z67nGVzTyQKe9jliZn7o97EVQRUo13Q1Eeeqjp6c8RwZqMyavA4yzeN1rxKxLAxruav8Jb2vCtlKKDmdyEWTSOYMaR2FFQSTKVomiNwRV/2r6Ys8M7WxsrP3pjXYi9YXTyazdfEefLf54z2ZKTRqjPIFkAeFSzc7J8C2bIFeHpXLngVPwkCKIxu1MpD6+n3g3AAFNa7g+fTDT9i0ej0nJcd1nSuYB6hVeyRW4IJO1EfljuYkBlSR5PF4aR9JGrV4G0nmQTsenSseYZ7ISnM6RpcJTaiCBqEZetPi3orXt0wV4XnAZVQd4WhtZu71UKYKlaT4ktQevXD8EuKs32SzpKPHI0crKQJbjAUsVvZRXh9K6H1xPHLHR+4gIPOkb+Tfl748pi4oYi8iSjUI7FFW8firVqs38Xrv74N5btVOGKssYHdoQSpB1OLHI1zPUdDtiXXkWizdx5yKyDk4K6gKoH00nEUseUfUjZVBWklVrrYB5AG9JHXljFRdvkXQJYmt9NGOiDdGvEVI51zPLFo9rlDoSGjjbe2A5WRq8Oo7EHbFOK9EqKZqjwzJUAMu69Rp0/zasCsxwQF71qsXRDl9TV5FhKB/wAO3riODjsZrTKvMCmND28VG97+mCf2k0CNx/EDY8+Y/TEOMfQu0mA27OjoYAOg7t+XTlthYNJmxW/P3/74WDTEXYibisLTjm/kfma/TC1ev03x0URY7Thy7dB88MUHoCfc4R25sB/Xrh0FkzSsdr/If5YhddXxb++/646G8gT7msc3/q8JpgVpMhEeaqPY6f0IxxeFRD8N+7t/ni1Jt1Pyw2Nj5H+vc4aTBsYvD4v/AC1+Yv8AXEq5ZRyVR/hGHqv97HWvoPqf5YqhWdVa5fpiLi3CEzQ3LJIAQrDpY3AHIg0Nj/3w4KepUe3/AHwu9Xz/AK+QwtIWZiCabKOY5wDGx5kXG2/I/wALf1vi4clHKT9nYahuYjz/AMB6jfrjR2kwMcguxVkbH0N4yHFuzjwPqg1FOqA+MDoYzzIHlzxlkx7bmkJtPY4V0tvqVht1DflXni5leMSre+scqYXXzG9++Fw3OidQmYo9Fk5ODypv6674rcRyjRtpILAciOvtvV30/wA8cslKB1RnGfKDeX7RqfjRl52Ruu23ofyOCWW4hHJ8Dqx8gdx7jnjGEE/z51yP9dMc58629DzvofT+jgWZkvGvBui2O3jIZbiEy/jseTW3l50axeh4+eTp6WrHf2BHv1xosqZDjRodWFqxRy2cST4HBPkfi+h54maIeZ+pxdipFkEYGZ7s7lJv3uWhe+ZMa39avFgQAdT7XtiQDDsWkyed/ZnknIaPvoGX4e7kNL7BwwA35YF5n9lzWxjzSnWAG77Lq525EEOtHfnWPQQ9Y6JcFoe6PJpv2ZZxPHFPBJN/5kjSAkVWkimXltfPA2PshxLKO8q5f7Q0ikPodKvoV5Gr/Dp688e2B8PoYNg1NHzfNBPlWmbMQSJr8QPduAragasqARRIsWNzip2feBUYSKNQAZS5B8INjSb2oHp6Y+msUM9wTLTD77Lwyf341P6jBQKTPnDgmWjzMrLPIxCD7srQKhDtvRB28/LriFQ0sqwAgBTJpc72NTOLAr2288e85v8AZxw5zawmJvOJ2X8rr8sAcx+yCHVrhzMquCKMiq/1rTe22HuCaPJeIz908yTPq1aGGgWrbUQbroB0PLE3Z/IyZeXVOndKxFOa0c7FlTV42XG/2P5tmLpNFKT5gx17DxfrgZxzsbxMxrG2WLhRWqN1bVQ/hB1D6YHxQ1V2A8xxamIEzADbaQ18vFhYgj4VnohoGVzAA6fZ5Opv+H1x3BoJ1o+jQB5E4kVT0AGFhY2lsYI4yeZJw4CuQrCwsC+GwY4g4by54WFhLdjYxj5YiWBzuSR9P5YWFgb0vYXJIWUfExNed4d3y9AcLCxtSJEB5p9SDiQA/wAIwsLGVlCYP6DF2NO8j0t8Q6+vQ4WFihGV7R5ERo+Y56QwmUAWR/GPNga9wfQXPwLOpmIzC9kgbMeZFCjfn78+vqsLGEktzRPYo5vKmJtJo0R57g8vyH5YrkgEeLejWx/zwsLHFJUzrTtJi0sTVWNuZ89/L+eGmPrQvfy8/bnt54WFhITQoxd1R25+nz9PLFmHOyix3hNdG3HlQ9LGFhYE2FFqLinLvFceqEafOypN+fI4N5VkkW0JI9Nv1xzCxvid8kS2Jlg99sd7j1OFhY2oz1M4IsdKe+FhYVFWIWBt/wBsdLnCwsAx4bpiQYWFhks5hFcLCwCOaMLCwsAW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18" descr="data:image/jpeg;base64,/9j/4AAQSkZJRgABAQAAAQABAAD/2wCEAAkGBxQTEhUUEhQWFRUXFRgaFxgYGBwfGBsZGxgXHBoYGCAeHCggHRomHxgYJDIiJiksLi4uGB8zODMsNygtLisBCgoKDg0OGxAQGy8kHyQsLCwsLCwsLCwsLCwsLCwsLCwsLCwsLCwsLCwsLCwsLCwsLCwsLCwsLCwsLCwsLCwsLP/AABEIALcBEwMBIgACEQEDEQH/xAAcAAABBQEBAQAAAAAAAAAAAAAFAAIDBAYBBwj/xABHEAACAgAEAwYDBQUECAUFAAABAgMRAAQSIQUxQQYTIlFhcTKBkRQjQqGxBzNSwfBicoLRFSRDkqKy0uE0U3OD8RZUwsPT/8QAGQEAAwEBAQAAAAAAAAAAAAAAAAECAwQF/8QALBEAAgIBAwQABAYDAAAAAAAAAAECEQMSITEEE0FRMjNh8AUicYGhwRRisf/aAAwDAQACEQMRAD8A9Y1YcGwtOO1jotGA8HCOODHcSMiZcMxOwxGVxopENDQcdvCwsUSLDgcNx0YTGh2FhDHcIYscx3CvAB0HDw2I7x0HCGiS8LDQcdwhnKx3VhYbgAlBw0tht47WJqijurCvHKx0YAGHHLw9lwzDTJaFeFeOA7118uteeO4YhXhwOGHHb69MJjQ+8NJxWg4lC7FEljZhuQrgkV50dsTQzq96GVqNHSwNHyNHY7jbCsujpOEMdOFh2TQzHcdwsFioWO45eO4myqOVjuFhYLHR3DGGHYWHYmiPThViSscrFKROkjwsSVhVh6haRuHDHKx0DBYCwsLCwAcrHRjuFgsKFh14bjuExpncdrDbw4HCGLDhjmFeEMTnDAcMzM6opZ2CqOZJ29B7+nXGYz3HZJSUgBRORc7Ofb+Af8W/4ThWkOrDHFuOpDajxyfwA8jW2s76faix8q3wJy2fzBuRiaJqqGkUOQX5+Zb15VXyHDf4VLH28/0s/XGn4ZlyqEEX4uhB6C7rENlJAXihjnj+8iVn/A1CxvZI1eJevK8BlgmT93PMvprJA+TWPywe4pklWZWoAOQBpG9ge1DGT4V2oOYlVFyrxoyse8kck7C6oKF50OZ54FvuHBemzudoAZi/dEF+hKqCPkQcA5+L/eGOdA7qfxM7D3XWJCPywbEjnMFTfd9wCNttfeUd656el9MQcLDvmc0jEsqNFoFDwq0dkA1ZFg88J2CJImWXSuqru420tdEVsfl0HMYMZd3y7Kxso45fqu3zI8t8ZvPQac6yuRpVo2AbSoRSISx1GqU2bvz8sa6SVZokQqjJaurRyK6aWDVqqiAQdtipHXAMly3anKvJ3YlpjVa1ZA18gCwAs9B1sVeDBx5tkeCKwyYQAE5ePUNCsb8QtdYOm6/DV1549BysJVQGJLUAxJvf9B8sXFkyVE2FhYWKIOXjoOGXjuJLH3jl45juABXjt4Y7AAkkAAEknkANyT6YAf8A1llW2gbvzdfdlQv+87KCPVdWAKNIMIDGQk7T5kamGXjKgEhVeRnat9iI6v8AshTv1wTbtCU2my0y8vEotfmWCEH0rrteEFB7ThtYFZbtNlW/2wX/ANQFOlndwAa60dsDeK9qQQRlSpHJp2FxjzEQ/wBo3r8N/wAXLBqrkemwvxXi0cAGslna9Ea7u9eQ6L5saA88Zs8UkkkLSSFCBtFETpQEjd2G7v6mh5DrgXEGYkgsC3xyP+8f3J5DyAFDoBg3wfIfEFBO3r5/10xOpyHpSJoeLSDlIrejgH9Kb6nF6PjZ/HH80YH8jVfU4pz5AfiHyI/+Dis/D65Er7Hb6HbDtipGgi4vCeb6f74Kj6nw/niA9oItZVLcDmy0VvyBvf35e+9A5YJF/EDR6j/LbES3Ztd/4lO/1G+DUxaUGs3x4oQRH3qG/g8LLVUCG8Lc+YYcuWODtXlq8ReM/wALoV/4vg/4sCTmlCgbsbJ57bhRQJO/LzvflgbxPiBTR91evVW4UCq5lgdjfRTywag0o08naAn93FY/iZv+kEH/AHhio/GsyPF4K5UE235EgvqNejDGY4Xwa2aZSsZPNIHc6djZJIGo8ttP15Yv9mc1LIr94X20eGlYncXyW+deR54LsdGkyHHjYTMDST8LgUh9OZo/Pp88G1cE0CCedA715+2AufCyQd3okDbaW0WK138S6gNr+KsY3PcJFZhlBLpmUVLJWw+Xy9kMgD7FmNIy/CMCkGmzX8f4KZNUvevai1UgFFob6QKonffc7+VAZ94HjgkEZJkpitcy/Sr2rbb3wf4Hlsw0K97IWQoy0NudgeIkufm31xQy8TvGbcBipCsq1poUDTlgWsddvTDEvRR4/wAElzUJjh5iQN8VKRpkFN5jxcvTGj7JZQZHLLAy7Kznwm9mYt1A33wBz3DJpMt3UcsxfvVJdWCuR4rB0hVqm5VWwxb7NcKky2SWOb95rdm8Wr4qPP64VWPhgv7bO3EwjSvJlwsYQsKXvdUYeuuqgxO+2KnDO0GSeVIcvlpAzagJJKtaVmNWzHfSfLniOHO5gcTSIsTlwiMPAAnf96u2oLZbRvRPLE2SzfCxmVihMsmYZ2CkhwodUZCTekbLa8jz9cC2EwnCJdZ193oohQurXzFFiTXLoBz64ZwyHvM1mFPhCrl6MepGbUr/ALwqRrog15Akb7VLLNWYSHT8Ucr6r5aDEKquveXd9MTZLV9pkWP7s91EWkFMX3ehTqVXTvuOd+mAZR7Q8DdmnjQgq+XpASxIc93Vkm9F22xHw72MP7PcHkheBmWwmTjy+oDUCyMN7W6WlPxVyw7tDk5mM8P71ZcoyhmrXqYUIwVUVbEHUQwG+wxB2Z4TLA2W7xNBTJ9wxCmiyyO4FgVQDfire8IZYi4gkX2JGLq0kc6xlFVv3BkdgdXoNvUnlg1Jx2oIpFqQupkoKyExeEagCTRBdAQTzbGczGgT5SGZZFkSXNiFlAKfegu3Mj/ZOBRB3b5ixDmctLkDGja6gpFKMo7tjGwLaifENA5E+2BFS5C69rcvXi7xT1BjO2FiPhPAEeFGk2YjcH3Nc9+VYWKtmdIPVhYZJMq1qZVvlZAv2vDlcHkQfY4AHjHScc38scwxlbPZISaT3k0bLdGKQrzrmN1bkPiU188YjtDnszlzN+6n7tGKvNDGZP3d3aBfPyxu8xmEjFyOqAdWYAfnjF9qJ0ly+alicOjZeUq6m1IERFg+4P0xMhx5A3aeJEy8ypNLI/3WnxkLtImwWMKn5c/XAwcXzS/BnJyt8mYOvNRuCLIo8rxo+0sSNG8q0uloQq+Gz97FZ2J/iP0xjJcqh/AvuBR/LHLlk00ev0GGOSDtXuXf/qBzYnplA+CJRGjVYp1HxAVWmwvmDjR8OiMqpI34lBUdACNgNwOXvjK9k8hC+anWe2RUQoupzuTvsN26/XG4fMJHpARlUkhAVKDSvuAaArF47atnL1ahCTjBUy3DFXL+v0wU4fmhCGcixpJJsAAA7lj5e14yk3aaFFVndVVi4UqryklDTfAtCrHNhzxLH2tDZbMZmDvSMvoBFJHr1Ecj944q76HGxxGgn7d5dRR1M3UBX0da8TIL2Hl54Br2rMwPdoz0dzGsS1e4BJk8iOmMBJn2zWYAKqDI4ALFna2Gn4nP9s9PLyxpOzRLTZtfwd4DF6LpQlflrWvT2xDtcD2YXl4sN2kXuze3eOpJ8zStX5/LD4Ss8Z7rMRlqPh1DUDv0GwPqFBxlf2kcPuKE+Tt9NBP8sV+zfBIy2ScaiVnU0aI/8Q0Y6eW/PnWBW+RNpHoXZ3IHuYw1tIAQxtiSQxB3N388E8/2SizKqJvw2RpNHeruq8hgtwiPTEBy3f8A52xcrCcq2KSMLPwX7EFEdldbHlvpIHLzojr54mjnQ+Na1SKyaSa1Eqx28nAUn5G/MavP5ZXUBhYvHn3GcqRKyKPD3uld+rRPd9fhLfUeeGr5QvNDuzeWeAwxVCzLlljLAJ3406gTu4cRnbbSRsTe+C8kRK5oD/7qH3I7nLg1ttyO+BvCs8kskLxgGVozJHYIuM61IJIAHwvsTY5gb73uI5WXvG0mo37qSQEbhhJGhCsKoaVBPMbHle1WOIOy3admii/fRibLwyLokUlXklRAKZAdILgkhgCAfD5knEqQPpYNIsTd2Qm5IQ6NS2QzX5c/LGYi4i/dws8cSsYIml2KaJTOo8QDDktNoYG9Iwci4szMVtTQNOUKnoAe7u6s820XWw64fBBPxeKZ4HXLPIkhdDcZIbT+Ibeh9OmLHZ7ISw5MrOzs/fMbkbUxBVa3s7bHa8DMvnprEffWxYF2iTQxHPRvsi+HnbMb5rzxehzTorLcrBm1feFpCDQFKbJC+nLngtBRnJc7OOIJGTcGkuSI1AEveHQpcLerRp2JwSSLh8eZ2zStmDM2lEF/eWwKsVQgbkg2RhZiAs998gWyxQwKCW/Ce8+LYUPUDEMHAIhmDmNtRnaQaVVjbMTp1FhzLdBzOCwoLiZWzFd1JqVWHesgCDwpaqxbUbochW2/LEuXmrMlYx94YFJLi49IkYCgpDar52a5V1ws7m443jEjqjPqoMaukJNnkPmRiPK5uP7QDGe9cwkaRYXSJL1a6Knc1Q33BwxjOOyTF3jdb7zKyBZIwVC2sgqi7W91Xw8xuN8Dux8EsX2MTBkIhljlDEhdTSSui3elz4l5WRtgtxTiLd6qyIY3aGTRobUvwy+IsVWips7G9hQJwE7H5nMKuSWaSTVeaEweRrNlzFqDG2Pw0asbDblhAgvxeaGTMZVnSVWGckihcBSveFe7JPi5VGeYxW4NLAuVJiR2jMLAEoAAgDAhw0hNijfMUMO4g0a9x3gexxbTEUA8MslaC9keEayTz9jifgWYiTLMIVdkCTAeGioDSawQXJZg2rlzFYSKkaXh0waKMryKLXhI20jlY5eR6jCxFwqYNDEyg0Y1rattIo88LFmZmeNZoy5pY0NjwpYo8rZj+dfIYrZp4o/imS7qlUO1+R0qa+dYyHDuKJmGoBUUkIDLWtpGIJXc6Ca32XnjY5TskqyRuz/AWJJDGgEa68X6YhOymqAec7SBADHG7XyJCrfhVrGm7FMDz64fl+NZt6Op0UjktgVyNszbbEbhh18sN4g+XlkT7PMk6ozC0Ow1MhX2vvWX/wBnEue4cDBKx06Rkploncl9DDb2TBQbGm4FPC5KRLHPIqnvLljZhqB3NF/WgSOWM52k41EsGYhDKH7qRNCq7aWdSApIQIvxDr1usO/YdCFkzQH8MH/78DO13ZmctnJhHSallDFhukcQLEb3zB29MFjjyg32n4c3cSSKx7sSQgKS17SxryI8zjHOdvLGu7awmNXHiMbSR6Dqtf3kerbfr7YyL45Oo+JHufhfy5fqCZM08ebh0Oy95JAraWI1DvCKajuNuRx6B+1cgJESofdxXu0a+vK7+WBXZPgcOYzGqZNfdKjp4mFOJNj4SL9jtg/+0bK94IAWVPE9sxoDdDjfD8Bwdeqzv78GTi4W0mRhWOIyFZszQH/qR73yGwPPBXIcHly3DM+sqlQyxsoNXsRfLBjs5x/J5LJJ9on+ObMFSkbuGqTeiisNiRzI54nznazK5rKZt0jllihVO8UgIXDG/DZJ6b3WNThZ5hkMyFzMVC2WSNqG52N8hv8AhxvFnlQ2sR8BoAKaIV5YtySLHdsjf+2PLGfi7SrmJooYImy6tIqkCZ9wTW4AAGNJ2f4ass+ejdFPcSxKhqzTIW3JJJO+FfoKG9rOHyZmGJYlLuGtwlWoKEG72G+3ng7wvs40SZYpG9iYGQGiAnel7si/909eVYBduoZYMvH9ld4mMhDaGK2NJJ1V5VzwI7PSZ5Mxl0M+ZKmdVdleVoyupi3iPhrYKfItWAVKz2XKrS/Nv+Y4lxFlfh/xN+pxNjJ8mqHwrdg+WPL+0DMuazQ1uAJbWwNAPcruCDqG1/XHqOX5/LGA4tExzD61XeSzTHfYUTY22XofpjSHBEjIwRCMq8ecgjVKRGV2KgEsSgLE/wAZJsn4h5nBpGlcW+cMoYxkV3OjwyIdxsRVX4R03vrQ7RwKBECi1UnQb/u9zud/W8B34lIopX630J+pF+X5YzlmUXTR3YuhnkxqcWtw9Fkpy0ayNI+iP9676iGLMKTwjmNy9A7gWa20vZ3hqlyo8PgJvn+Jed74xPY3Pu8krTyIEErRqz92gGlVbxsBdDUNyOvM8hrMh2i7kSy6Y9MIbWdbNY7xVtNKWRYB5cmXzxommrOKcXGWl+C/kskPtIHm1bezDrjmY4lGs8kTQzBYzXenuu7bwg0tyKx518PMHAde1kMkcmYEZeNAzMFJshQSwAkRCCPX64zGa7VJIneRZFCS7L4yLACq1+Feuo7X0xRJsM3xRTykSIDzkh39yQ1fID3xSzKwMA7qk1eJCWMm4vxLfhHI7gDfqMYDh/EJu8ChI0OpRsvUkCzbHbcfXBn9mvFJsxNOspB0iPSAqitWu+Qs8hz8sLcDVZTKTztLFBogKNHuqjdWDE3XLcD6HffF0ZCfLhdRZ2HPclrv4kY8722Oxwa4L3wz2eSX4B3Bh2A8DCS+W58SsN99vbBuaEMKb/49sS3uNIyn+kVkaJjt4WSwrEWQ2nYWVNnqK9cZ3sdxTNSRZPvnd2abMLOGCmwAndlttgDdMtfTBGHKjWQrRoGkkXSSaBDlTZIo2QTQJrlirwbjhnERVPB9s7h1ljQsGCxnYi6A1Cjd3fQAYpNipFvirR6WMuqk4tBp0gWJDFAYybI8IZgT6eeLfA5kVJFhRnAeZTY0kNqfWObXvZFUKOB/HJY1M0cwkOrN5eZAikk6YoVDDcAU6Wb6KcX+GZyOEy92rNc0pJZXW2LeJlpXDIx3BFDngRUvAZ4JmNeXiZUkIKCidIJrayC9jl1wsUuH8bCRqhimJAq/uv8A+o/QYWLMzzv9nfCI51txZjzKSJRqnpBv5jc7Y9omyQA8NlvFW/8AZbHk37ODmHjR4lBQ5pUmA0hY4QpIKLYo6qGwJN73zx67xNiI2KsVOl6YVYOhqIvbb1xnexrNfmdnl/FOAtAUHcBS2s+BkQGtlJpT8Ic1sefoMDkzpHeI0CKpy+py8zUI9RTVqCgCu8PT9MGeEyZtw32zMjMsGpD3SR6RZDfCBYJUbnyxHxVIWy07res5JkvoEJL7i9t0O+GuDNUEv2YSZXvcwuVRwV7oO5cOkm0ukoQeQOr64Edtu2DVmcquXFHXAXMh5Oh8YXRzAJNE9MS/sTXfMHeqh3PX/wARy+VYm7ZdlF/1ufvdwJJgtDYpGdvz/PCZUeUWO2eVKZSQNTVJHoNDw/6xGW3572Ppjz4nG77W5z/VZo2oESQaNyS1zoTz8qxh9OOXqfiR7v4V8uX6lNs3LHNl+7kdA2ZiR9LEalLjZqO425HHoH7UvCsdC932P+DFLsFwuKaV+9iWTuwjpqF6WDHxD1wT/adAHWINIsY1NbN0/d+v88a4fgOH8R+e/wBv+GRXhjPkYAiFyJszVC6+9j/kDi1wLhc0PDuI9/G0eqJNOoc6BBqvlg92d7Q5TJ5JO9n2efMFCI3bUBJvWgNysdeuH5jtJDxCN4MrrZWIWZ2RlVU2JC6qJY7DlsD51jfajz63PM+zWWdc5lXZHC96hDFSFIvmDVV649gy/EUQuyxUZF1MQQCaViC225oEYDcRk+yhZIiRGXRHQ7x+LwqxHTxFV1Dla9LGCGSmiksaAsgvUhUBx0NGvEPUfMDlhQaa2G40N7bwmTLxFRzcc/Jo3H8xibs13ixRr4a1tYpgfHMrEjc/w/niyARXicVyt2IHsGJH5YsR56RR+8uuWpIz/wAqjDIcbNFlxsfc/riTGfj4vKOYjb5Mv/5N+mJ04234oh/hks/RkUfnjNxZqmHsvz+WPMeMSseKThz4BKdPLkuUgvfn8Ux642v+nBRpXQ+bKGHMXsjk/wBcsZOQ68y0sy6d3txqUt4EUUrR1REafiG6n5rWockSaAvaw7RG7+Pr/wCntzOPPO01hwymgVO3sef6fTHoXasCo6YEDVyN89Pr6Y857Tu2tdjWnbb13/ljK28r0nrLQ+ijr9/2zV/soiD5eUMV1NOy6iATREBI35glRtjnZbKMkPFo2GlpI0WIHw6ykshIQMd+Y29cd/ZAA0L6gDWZ1bjkQim/yw7szmZZH4yrSuSkM3d6pGpCsrgFd/D05eWOk8t1exa4Fw9/sE0LKRI0c6hTQPijIXnyBJq8DoOCyJrExWO5WbxHmGjRdjpK34T1640XZ3gcyo0WYlEjyMV1W8gAZaWy4DEA2a9cWeAZKUzT5dJFQ5d0SR40UKWkHhOlwTR25E88BLRk4ODSFiVEjfELVLB3Wm1a6rwj+hjS9lOFHKzO4hYKzizaAlVYkWL1E0a3wYlyuZ6TK396H/pYYpZpOIj4IoG9QHF+2tlA+uCwSNRJxk9+8qx7NFGlM1HwNKbNKRv3nn0xyTjsx5BF/wAJJ+pavyximyvFn/Hl4vRpIh/yxyN+eFHwTNBlefiCUrKzInfMraSCVu0WjVbr15YWw9w5mMurFGeyUZ2Q3pKmRtTkaaJs77k46IF/hHz3/XfHMzOoll7prRpDIQRWnWBQoWapfTFcy3QLatttOx99/lWHYUWdYHL6LX6kgfniIznfdAAasksfp4R+Zw160gksW/rnQ8sREAb6W897+m/+WHYUWEZa/fkemmP/AKMLFNgbP3a8/Jf+sfpjmCx0ih2EzkkMYiy+gLNINJcmtV+YDE3zANbA1fPHq+ZfRCWnbWFVzIUUjYIxbSoJbl0snHi3ZzNaXQteiJg6ggd2sm62Sqg+Qq+mwJxreI9qWkjIqm0unhB/HGw1C6PxAbf2gfbnU0uROVsm4fxbJ5su2SDBIyoZiCupmGqwG8Ww6kDngRxWKeI5hInltcp3kYVnsv39aFCsD8IOy77nF3spFoRlbSCzarHXUS1k0Bfi6Yrcc4n3ok1BaRVCgHbXrUs1g89QVQehSxzxqpJoS3LPYntHIxmXPN3JIUR1HocDTJrJvxH8G5vc+uA3GM67u5DxsviF1vMr2rIWsaW0qR15gk1tgecsGkYyzS6Xa5dNCwpo6m5sQBR5ncHfa9HFwGBlDQ7cisiEWCKFg1z23HuD1xj8x/oS1ZBxzjEM8ZVImLyNBS0qlSkupwbNqDoK3XUXgFmcvTfCaPT+gP06YOZPg7l5i3idJ9iQDq+7hkFDko8fLYWPngF/oqaOXS8cZZ7JZY1ZT4jRkkm1adq8Cxm/TGOWMnvI7Ok6qeBt8r0VJWjEkZK2VmiPxkaaay23OvI3eNd+0fPGWKMwjW9tS0zEgmKzWlbGmzY229MUYssi2m3qyoi6uXJQunb08upJxa4pIcusTxzIAdS65YY2Cg6NS0a3okfFQ3ob7vpsidxMsuWWWepmdzHBmfJwR6G1d/PzBGm5EAY2OVb+uNhwbhiZaJYUHL4vMt1vFfsnx/K5bLASZhAHnm0EKQp+8NhQoIAGoUOljBni/GcrLBm42kYJCoXMaUe0DbivDvt/DfPHXKOpckJ07KeeywkR45FJR1KsPQij88ZVZ2uNpTqdH+zz7196lGGYURXeIQLHV1HTFDLycLWeIZYzSyGRAuvvUW7FXYAPth3a3OhJJ2pgqlI51F6QxUvC4N7kW9H/ACxmoafJWqw3/pADm8g9sxMP0fHTx9R/tJPnMx/5r/PGJyvaXMamjCw0iXegkt4lAb4q31A4PwZ2R1Q2il1BFpYsgbbH1w25extJchObtSFBPey0PJoyef8AaTD07WJt97L7FYPoaUYz3aB17yKAMrSEKZhVd221oVKg7qSw3/DhvG89JDA0gERoqKMfmwHR/XBql7FUTSp2vj1ae8N1dtEle3hcb4u5XtGHYKssRJ5DunF+1S4znY/h5liMzgBmatht4RvXlTFh/hwR43w/u49ZZVVZItbMuwQyoGO252PLrywOcg0o0Du8gIZI5B1DRvX56sZPtD2TGYBMK6HW/ArsRvR+F41I89mrFXgkOazubESzRmMNJojZhSqBqUHSh3rT8wcSZ7KJEZYH7vZiHSrUlCCSLXzA325YiUn6OjDjlW2RL6Wy32P4FPkiyMhCyTKwdhtp0gEGvxHeqsbb4r8EzMIzPFVjjddMeaafU1iRVlOpFH4bu7G+O8LzIV4VRgF1IihQANOtm08uVu5/xHEXEtMGYzhWoy7SpKa2ZJHJKtYqjsf54qM9uGD6davjj7+9jVwyaZFIayCCLNCxZB9sD+N8efKZiU6BGsuZhDTqFucCMszDY1o8Kjfr74KTRE2NzeqxX4d7+V19cZDtRknn4lNHGaIhTWkjERx973EdRaPMMt8h4m51vo+NjLGlq34Ro+IZ6s6o+1SiH7JJJYbweGQeMjTp+E86xneI9pSSlHMIsrARtMirqU/jBUfDy9aIxkuKSEExv9oMyLLC4MhZQ6PQCde6AUgqetYs5hcq/cLHlpEZ5ogWeVm1pdMAKqj4dweoxm5M6VhhsnuQ8S4vJMoLTTRim0BZCSx2+IWKG4399jgtwXORMzrNqLCMv90VYEDmPHW+/L0wBVD9ljb7FduP9ZtyJPEfuyPhFnw/LBzIJN9rAOQigc5aTTCI/Cwv4yCdze1+QwJBkUVaS9/wani3Ge7zLxrlpJZO7id9OnSqlE0/lQPryxFwPtAmZvuz3bBQWjYb0aog2NS79PMbCxhaB/pNwTbnJREWObB0D7Hy8XtWB3EFeLMcPnnpJWBjmoqLtVv4dqBZvy8sU7MEovavH9Gmymp1JJ008iih0VyoIvzAB+eCByeXUapJaHUs4AHzr+ePN+G5/J5lZJc/NJ3rsdADP90n4QgG19d9vTmTZy/EWky0BmgkniyeaJnYQ7SwafA72NyPGDq8xZ5nDsTxM9CigyTANqDX1DOQfpthYzGW4DwqdRLHBIUeyNMrKOZsAatqNiulYWLM9K+v3+5jIs8pYUsYCmi12TY2rrVjpvguleL72KWkte4lJJJNEEaRTAGyL23540vBuzyBXOruxqTWHoxsndxsbsEarZiD/aPlitnOEw982sBECg6iQoA1hV5KACLq+ZsYw0KiKHdnM8dAJCrYvlQsAnUd9robenyway+SBR3ljV1WAuV1EM2kFqNbgmifc4D5LKgutMrm2Gx23rfbcfFtXlg/wqMCNtbDSYQDZIBLKRv5klwOdnYeWJw45KVsW4K4XkoJ4nlMIIKqylidxLKoZHXlqQowG3JhyrDeCGEZwwtBpUyPGpLWsjRpGxCp02YHV6EX0xciyUcMc3duqh1UkK3I96m5DWNVYi4Zl1aVJDKwKu+lh3Ni499+7sXjaMaRdqzOZbj7GLvVykbNJIPASgVbRRYtSNym+1/TDsw2YmYp3cMbJTaUdWC6tQD7KATs1eVXiLK8MAhZBS6pYyttq0jRIP1Uf73pgr2X4BPEs8ssiSiQJ4xVeEtd6bA54U46lTCLUXdWBhPMJx8ShWRWVt102oJ8iQAxBG3LGi/aZGViHcqL1gUqgjxVZA6bA8sXjko2cltF6gDbEbbXtdYJ5qOOVfvAjiwdyPJvIjEY8eg0yzhKnFV7PMc1kmORjCoxZMzMQApurQg7DGpldpF4uzRsneQ5fSGJOqoRdE8+gxqMr3aAhSigmz4hz89zi9NGGBVgCCosHy0jG1ox5PDez+TZc5liUoCdN+mzb/qMeg9peEhY89Kw7xJ1jaZUkUECAMVCArtY5nf5Y1H+h4RR7pNjY57Hbfn6D6YH9p4ayeZAAH3Ex2HkjE/X+eFew4rdHlfB8xkzejKz/uvxZlfh71Vr91z1afpjSwNEUjqLSO7DAPmKqtFJ+5JZt+XWj54zHYaIF9//ACHO9dMxGd726Y2XYibvVzcciRtJGqqNO4rW4tRViwBvyP5YlM0zQ0yoz3EuIZZc3IwygkkDqDKuacKTpAtV7oDYGuXnh/FeK5cRMsmVD2U8H2mXeyK1MIxpOxNf2cDO0kTR5jMh7BGg7ncDu1I/TGfknbUw5hniZibuworf/F+mEndmksaqP1R7D2EmEkHhhWFASVUStJ8TyBrLKCDqQnmefTlgj2qi/wBUkpBITp8B/FTqaAsEkVe3lgb+zY/6v9fylm/z/PBbtAY5U7nvFDNrBDKGFLpVtQIqgzoPn74pbrcxyLTNr6me/ZtB3ObRnRYl+93LHqprVqqj6DAntPlNWezLrGGBmdlkDDSQa3G43HnvyONN2X4cEnhEciV95vFGiFSQdtlse14otlGSfMuHUG5uSxh2sigTps/PywtCogC5DJ3NExiEZVwb70AWGJ2AajdUBXUYh7a5DvM5mSYY5N7B75bHgXYrqG93z5Vzs413EUVpBIWMjakVW8Lcpa3IXwitW9/98z2xy8j5uQhEbx6VLRoSAAosMUs7qSPkOmGoKqEbDMkW3LrZ1ee5Hv8A9sD+5Rc5O6uoDwZc6Sx76l02zqQdKEXRBrcbeVxZvg1E7gHZNiaU71yFfoMV5kbv3YxqzHKRAzWfGwW+5oHSCpA9d8UVZk+KZJ0zeYkTiGVyzfaJ9ILESRqzfA4EZGoAAHc8uZ54dwbgkIlVu/y0rXdKrEk3di1AG+LPaSGsxmT/AKN+0Ayue9Dy/e2L10nh35bbYn4IPGn+oGH+196dPvqFfXEyiUpv2CONcKiBmQ8RWBBKp7kLJpitWIXSpCgndth0OLM/D4WkyxbPEt3JC/dykyjResHVtXxUbw7tJKFlzF8N7+pIbepPvLic6vCpHh+Hb+LEgnXVk7yQ8UZo+P7gaB4Dt1ut65YdA5OkLi2aWPOBqdY5MhEodI2YipgynSBYsR1R5XjDy5XK99paV44SCS5i8ZIvYIt0L6tXLpj2DK62Qm9P+qI5AHTvQBHv0G5vntjzHP8AH8rHI6vwyAkOwLM7Anfn8PXBpLWWlsVO7yjAfaJJwqBu5aJBUqa3N+LdTd8+Xy39dynaTi0OWWabJiZXkJ0xgmSOJuQZFNsQbH0vHl+e7SZUQwseHwMGV9K6z4KkYUPDvZs/PHueRyM7RI65qRQwBCiNTV+vzwUS5pu6PEs/2I4hmJXni4e0ccjs6J4F0gkkDSzWvt0wse1nheeO6Zm1IFFlo8uuFidJqupmvCPJ5uIzKASYSrByysX8Q8a0DZ6KPmPLHeF5+cSDT9nbfSKeSh+7JFmjW/zN++A5UNFlio1XG4Fb3U8t8vfGhyWVYRAKrg11U7WR54z7iSI7Zb4Zm8xYPd2wNjTI1HZBsCKIrmaxU4pxNhGFMVAxjeyp8JJF6SCDYrBOdCyMjFjYA3ccv4dje29b4blYWWhGJVALC0lYtpPQs2piL6dLw1liS8bBhz+ZlIDI2krySOuVUDQvYgH5DBbg+bCBXZacFjpOxPgIsXz9hz5YlmPw63kcoNmceMcttlUdOovFaDijIaEpHkSQRtVHcc96oHpviu6iu22qH8NB7vUuXkatDAaHuxqHRd6vkP4sHIc9MIu6WCWgjEnuZDu3Nd/iI1E1z2wHyWfLzWZXNijocKbHw7A7fTfYHnjT5dWO4aTl/He5vxdLu+vLESzJUxLA2AjA7Fj9knbUTzikHNEXlo/sDmcUszlGDov2adH8D7RnxFTIoDHRy3N77WBYG+NkTJewOx07heR5jerTfc88CuK8MnkKmPMDLAAhywtzuCNOg8gNt26CxjJTUmOfTursADgGckHhjKSXsskyNr23W1Xy6senLGg7T8Hd8kkTSdzMY4laQDUVZWUNVVfwkXfW8XOFxplyT9smkc3epk0878K9KFj253i9nM2fDqUupRWNgEWSxHNasEA41VJflRCx0zxDJdkOIOoZc1uRYCzsRzo6iDtybkDy8jeNMnZiZY/vppHdctKGVHZ0kYwsVPyDDmCSdxW2NusitLajTSb7KPxemK/GeId9FKqRZks8WkarK34ufjNfF60cZQ6h5JuFVpr97N5YlBKV8/wYbs52OuRVlWaOoYW8ca13r00iVImm1PQiwDvjY5D9nsERY97I5av3iRMBV/CDHQ5/kMCey+UzEcgMkUihcrAAXVtAlQEOSeQ6W3lj01Svd6jTto1BVOzHTdL5gnYY6LVGeROTs8i7V9mI1zWgOUjeANI+hTpoOvhRAoJOkfUn0xleN5IRZiWGJjICIwxK01hUtRRO9qu488e08VyjPnI5RCQBlhe1hH1Od9t2W8CM2Y0eSYRqHkq5ANTEgqNLNQ56a+LYseoxn3FFtUVle0Pov7YK7J8ThyiPqjLMQO7QnxMNUrXW+x8Js9CSeWLOd4ighlATQ0mY71u8YULVNQXSAQpYFtPucXuE8RZluXUpOoHTQI0yyAUWWgLuhXMH0JXFOCwZggtNmwAQxUNG3W6Ni63Iq+uCEnwNOMsjlNbMCZLjncyoYxqZT8DHYs/56RrGIs7lxNK0poa23F8uVD3s+vPa8Xp+xGXY2M1MpCsADCCCCN9VGzvR6XRxFk+AKbZM2jqOVxSILNn+15qeXOqxo51wW+zxpBycMdCsnhsMhO++nVfh6E1f1OCXE+Ds2YkkDIAzllBuzuTW9AYily2nWBNCdgSS9VZ8NWupR4trA2w6JJW1aGDaqsr8JA99yd+ddDyxi88vRz1Hwh0uZpBFY1ilIElHUAB5bcumOrLq3txvsQ4O3nVUPz54qnLStuItV7A2tm+YUMAaPIHl9MTLwfMgUcrIP7ISztzFjw/P387w/wDI/wBWQ0TLmvItf95efQr6X6b7bYa+au7EwHKwure9jsKHPETQzigYJqAF+BvMbXiJnYbMssYvmVeufOyKvA+qj6Yi4Z2WgZJByNaN/mCOX9euMrP2izAz4jErGLUABWxQoDe1db3vpWDUebS+7Bs3uT53fhNb8/PDDGHIJFvRpq5egIHLfp+WE+qghxdGWg7S5qKO3ZXDKzAvz2C3pK1uSSaPlgnwDtXmJu+V5lRihZCx+DUorSOtEXRvc4vZvJI9Kaom9Jrmee/Oyem+OwZcLpZRCSoOk6dPpfXkOnqd+mKXUw9lak/BnOK9ss2WV0mKhvBpAXmETXqBB/ExHP8ACcEcr2tYsi9wPGD3dPRO9UdqUc+pwQl4ajkkxxk0W2FXdl/UE2bPWvTA5ezsIayKaw2lW+EAgkXY61vty88H+TD2GqPlFpe2i7hwUYEqV1E0VJHMe2FgbF2TKimZSbNmvM31N9cLD78PYasZ67Ikoq0O3MAKQffSh/XEP2yuVA+isSPkR/V41xf1wyRgRR398aaYitmej4xNXhBb17pgfqprE0fFszypT7ij+bjBCXKxnlY/TFaXJbeEg/3ify0jDqIWzi8Yl6qvrTEV+Rx1s4CLOr3ErV9TQ/MYqTZaXoA39zn/AJ4r+MHdtBPqFb5geLDpegTYRBBr98CRdWW2/wAJO2G6VbYSb+vP+WBrKPxMW+RP/MRhbdB9f/j+eJeOD8FKcl5L75Zr3fbyINfphrZcn+v8sVEmI2BI+e30PLEqZ1v4gfcf5HEdmBfdmPOUQ7MisB0Kr+tX59cdGRi5iMg0FBWRgQByHPp7YcvEb22PsRib7UlKXtQx0hiG03XUla+hxPaa3Uh9xeYkuXfQKXf1YBj7A7H64lPEZBf4v8RBxQzczRkXH4ehsaW/ulR/n7Ydls7A3xh0P1H1C3+Qxi3K+TVRi1wWjxBm2ZDR2PjsUedgry+eJJ3UqU1sqm101QrcUK5bYs5TKwsLRtf+MmvoaGLYy6+QxaUvJD0+ADn+7jjbVPpjjQ34yCFUHf1IA9cecS9oYZYn7phIBSkhG1MQW8Lh0o3S+5ZuXX2KbKRsKZFYeTKCPzxWbgmWPPLwef7pOfnyw9Irs8LyHE3kzMni0/d0AWrfUrNRXa/CRt0PTBzLcQdCGWwDZJIVtnW4hsSSdQANX79cel5nsfkXu8pCCdiyIEboeaUeg+mA+Z/Zvljfdy5iK+gcMNuXxqSAOgBw3H0OEklTRk5O1LKpZlU6Y1d9ypDBkDpvdEaj/PDxx+L7340oK5JUHdtO+27USvS/pgzmf2fZgEFMzHJUveBZIiu5rawzDp5dTjPT9iM5GEDZbvVDt3jQyi2QkFV3KsQpGw6VtgpjuITnfKNqPgtlDPsVOk0w1GhQ3B588dyWTiEqvFpIqwVYMC4Lg3zH4z67nGVzTyQKe9jliZn7o97EVQRUo13Q1Eeeqjp6c8RwZqMyavA4yzeN1rxKxLAxruav8Jb2vCtlKKDmdyEWTSOYMaR2FFQSTKVomiNwRV/2r6Ys8M7WxsrP3pjXYi9YXTyazdfEefLf54z2ZKTRqjPIFkAeFSzc7J8C2bIFeHpXLngVPwkCKIxu1MpD6+n3g3AAFNa7g+fTDT9i0ej0nJcd1nSuYB6hVeyRW4IJO1EfljuYkBlSR5PF4aR9JGrV4G0nmQTsenSseYZ7ISnM6RpcJTaiCBqEZetPi3orXt0wV4XnAZVQd4WhtZu71UKYKlaT4ktQevXD8EuKs32SzpKPHI0crKQJbjAUsVvZRXh9K6H1xPHLHR+4gIPOkb+Tfl748pi4oYi8iSjUI7FFW8firVqs38Xrv74N5btVOGKssYHdoQSpB1OLHI1zPUdDtiXXkWizdx5yKyDk4K6gKoH00nEUseUfUjZVBWklVrrYB5AG9JHXljFRdvkXQJYmt9NGOiDdGvEVI51zPLFo9rlDoSGjjbe2A5WRq8Oo7EHbFOK9EqKZqjwzJUAMu69Rp0/zasCsxwQF71qsXRDl9TV5FhKB/wAO3riODjsZrTKvMCmND28VG97+mCf2k0CNx/EDY8+Y/TEOMfQu0mA27OjoYAOg7t+XTlthYNJmxW/P3/74WDTEXYibisLTjm/kfma/TC1ev03x0URY7Thy7dB88MUHoCfc4R25sB/Xrh0FkzSsdr/If5YhddXxb++/646G8gT7msc3/q8JpgVpMhEeaqPY6f0IxxeFRD8N+7t/ni1Jt1Pyw2Nj5H+vc4aTBsYvD4v/AC1+Yv8AXEq5ZRyVR/hGHqv97HWvoPqf5YqhWdVa5fpiLi3CEzQ3LJIAQrDpY3AHIg0Nj/3w4KepUe3/AHwu9Xz/AK+QwtIWZiCabKOY5wDGx5kXG2/I/wALf1vi4clHKT9nYahuYjz/AMB6jfrjR2kwMcguxVkbH0N4yHFuzjwPqg1FOqA+MDoYzzIHlzxlkx7bmkJtPY4V0tvqVht1DflXni5leMSre+scqYXXzG9++Fw3OidQmYo9Fk5ODypv6674rcRyjRtpILAciOvtvV30/wA8cslKB1RnGfKDeX7RqfjRl52Ruu23ofyOCWW4hHJ8Dqx8gdx7jnjGEE/z51yP9dMc58629DzvofT+jgWZkvGvBui2O3jIZbiEy/jseTW3l50axeh4+eTp6WrHf2BHv1xosqZDjRodWFqxRy2cST4HBPkfi+h54maIeZ+pxdipFkEYGZ7s7lJv3uWhe+ZMa39avFgQAdT7XtiQDDsWkyed/ZnknIaPvoGX4e7kNL7BwwA35YF5n9lzWxjzSnWAG77Lq525EEOtHfnWPQQ9Y6JcFoe6PJpv2ZZxPHFPBJN/5kjSAkVWkimXltfPA2PshxLKO8q5f7Q0ikPodKvoV5Gr/Dp688e2B8PoYNg1NHzfNBPlWmbMQSJr8QPduAragasqARRIsWNzip2feBUYSKNQAZS5B8INjSb2oHp6Y+msUM9wTLTD77Lwyf341P6jBQKTPnDgmWjzMrLPIxCD7srQKhDtvRB28/LriFQ0sqwAgBTJpc72NTOLAr2288e85v8AZxw5zawmJvOJ2X8rr8sAcx+yCHVrhzMquCKMiq/1rTe22HuCaPJeIz908yTPq1aGGgWrbUQbroB0PLE3Z/IyZeXVOndKxFOa0c7FlTV42XG/2P5tmLpNFKT5gx17DxfrgZxzsbxMxrG2WLhRWqN1bVQ/hB1D6YHxQ1V2A8xxamIEzADbaQ18vFhYgj4VnohoGVzAA6fZ5Opv+H1x3BoJ1o+jQB5E4kVT0AGFhY2lsYI4yeZJw4CuQrCwsC+GwY4g4by54WFhLdjYxj5YiWBzuSR9P5YWFgb0vYXJIWUfExNed4d3y9AcLCxtSJEB5p9SDiQA/wAIwsLGVlCYP6DF2NO8j0t8Q6+vQ4WFihGV7R5ERo+Y56QwmUAWR/GPNga9wfQXPwLOpmIzC9kgbMeZFCjfn78+vqsLGEktzRPYo5vKmJtJo0R57g8vyH5YrkgEeLejWx/zwsLHFJUzrTtJi0sTVWNuZ89/L+eGmPrQvfy8/bnt54WFhITQoxd1R25+nz9PLFmHOyix3hNdG3HlQ9LGFhYE2FFqLinLvFceqEafOypN+fI4N5VkkW0JI9Nv1xzCxvid8kS2Jlg99sd7j1OFhY2oz1M4IsdKe+FhYVFWIWBt/wBsdLnCwsAx4bpiQYWFhks5hFcLCwCOaMLCwsAWf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4" name="Picture 20" descr="http://www.thestar.com.my/%7E/media/Images/TSOL/Photos-Gallery/central/2014/05/09/metd_pf_0905_p46a.ashx?w=620&amp;h=413&amp;crop=1&amp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299" y="1818826"/>
            <a:ext cx="2263983" cy="150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letaroom.com/uploads/e9c2cbcbd4b6f93c10211dc50c1f57ae-ima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395" y="3531098"/>
            <a:ext cx="1545428" cy="115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56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267" y="322640"/>
            <a:ext cx="10515600" cy="78980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Capital Gains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24EB7-7D55-4AB6-882B-497365B68EE7}" type="datetime1">
              <a:rPr lang="zh-CN" altLang="en-US" smtClean="0"/>
              <a:pPr/>
              <a:t>2014/6/13</a:t>
            </a:fld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2537" y="1158238"/>
            <a:ext cx="1872343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Capital Gains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29692" y="1280160"/>
            <a:ext cx="1541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JB, CBD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630196" y="1245327"/>
            <a:ext cx="1201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Nusajaya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02080" y="1693386"/>
            <a:ext cx="39624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Astaka</a:t>
            </a:r>
            <a:r>
              <a:rPr lang="en-US" dirty="0" smtClean="0"/>
              <a:t> </a:t>
            </a:r>
            <a:r>
              <a:rPr lang="en-US" dirty="0" err="1" smtClean="0"/>
              <a:t>Padu</a:t>
            </a:r>
            <a:r>
              <a:rPr lang="en-US" dirty="0" smtClean="0"/>
              <a:t> (The </a:t>
            </a:r>
            <a:r>
              <a:rPr lang="en-US" dirty="0" err="1" smtClean="0"/>
              <a:t>Astaka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sz="1400" dirty="0" smtClean="0"/>
              <a:t>Type: Condominium </a:t>
            </a:r>
            <a:r>
              <a:rPr lang="en-US" sz="1400" dirty="0"/>
              <a:t>(Freehold)</a:t>
            </a:r>
            <a:endParaRPr lang="en-US" sz="1400" dirty="0" smtClean="0"/>
          </a:p>
          <a:p>
            <a:r>
              <a:rPr lang="en-US" sz="1400" dirty="0" smtClean="0"/>
              <a:t>Selling Price of RM 2,700,000</a:t>
            </a:r>
          </a:p>
          <a:p>
            <a:r>
              <a:rPr lang="en-US" sz="1400" dirty="0"/>
              <a:t>RM 1,223.38 </a:t>
            </a:r>
            <a:r>
              <a:rPr lang="en-US" sz="1400" dirty="0" err="1"/>
              <a:t>psf</a:t>
            </a:r>
            <a:r>
              <a:rPr lang="en-US" sz="1400" dirty="0"/>
              <a:t> (built-up) </a:t>
            </a:r>
          </a:p>
          <a:p>
            <a:r>
              <a:rPr lang="en-US" sz="1400" dirty="0"/>
              <a:t>2,207 </a:t>
            </a:r>
            <a:r>
              <a:rPr lang="en-US" sz="1400" dirty="0" err="1"/>
              <a:t>sqft</a:t>
            </a:r>
            <a:r>
              <a:rPr lang="en-US" sz="1400" dirty="0"/>
              <a:t> / 205.04 </a:t>
            </a:r>
            <a:r>
              <a:rPr lang="en-US" sz="1400" dirty="0" err="1"/>
              <a:t>sqm</a:t>
            </a:r>
            <a:r>
              <a:rPr lang="en-US" sz="1400" dirty="0"/>
              <a:t> (built-up) 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Tri Tower</a:t>
            </a:r>
          </a:p>
          <a:p>
            <a:r>
              <a:rPr lang="en-US" sz="1400" dirty="0" smtClean="0"/>
              <a:t>Type: Condominium (Freehold)</a:t>
            </a:r>
          </a:p>
          <a:p>
            <a:r>
              <a:rPr lang="en-US" sz="1400" dirty="0" smtClean="0"/>
              <a:t>Selling Price of RM 2,020,500</a:t>
            </a:r>
          </a:p>
          <a:p>
            <a:r>
              <a:rPr lang="en-US" sz="1400" dirty="0" smtClean="0"/>
              <a:t>PSF = RM1,500.00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Tropicana </a:t>
            </a:r>
            <a:r>
              <a:rPr lang="en-US" dirty="0" err="1" smtClean="0"/>
              <a:t>Danga</a:t>
            </a:r>
            <a:r>
              <a:rPr lang="en-US" dirty="0" smtClean="0"/>
              <a:t> Bay</a:t>
            </a:r>
          </a:p>
          <a:p>
            <a:r>
              <a:rPr lang="en-US" sz="1400" dirty="0" smtClean="0"/>
              <a:t>Type: Service Residences (Freehold)</a:t>
            </a:r>
          </a:p>
          <a:p>
            <a:r>
              <a:rPr lang="en-US" sz="1400" dirty="0" smtClean="0"/>
              <a:t>Selling Price of RM 1,705,000</a:t>
            </a:r>
          </a:p>
          <a:p>
            <a:r>
              <a:rPr lang="en-US" sz="1400" dirty="0" smtClean="0"/>
              <a:t>PSF = RM1,100.00</a:t>
            </a:r>
          </a:p>
        </p:txBody>
      </p:sp>
      <p:pic>
        <p:nvPicPr>
          <p:cNvPr id="2052" name="Picture 4" descr="https://encrypted-tbn0.gstatic.com/images?q=tbn:ANd9GcR4NbMiv_e_UdF046t73tZ4GKBWMoLjvRIY62yb5L4FMDQM-8d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739" y="1588532"/>
            <a:ext cx="1571216" cy="117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iskandarinsight.com/v2/wp-content/uploads/2013/06/tritow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135" y="2835449"/>
            <a:ext cx="1481636" cy="202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2" descr="data:image/jpeg;base64,/9j/4AAQSkZJRgABAQAAAQABAAD/2wCEAAkGBxQTEhUUExQWFRUXGBgYFxgYGBgYGBYaHBUYHBQYGhgYHCggGRolHBgXITEiJSkrLi4uFyAzODMsNygtLisBCgoKDg0OGhAQGywkHyQsLCwsLCwsLCwsLCwsLCwsLCwsLCwsLCwsLCwsLCwsLCwsLCwsLCwsLCwsLCwsLCwsLP/AABEIALIBGwMBIgACEQEDEQH/xAAcAAACAwEBAQEAAAAAAAAAAAADBQIEBgEABwj/xABEEAACAQMCAwUHAgUBBgMJAAABAhEAAyESMQQFQRMiUWFxBjKBkaGx8CNSFELB0eHxBxUzU2JyQ6KyFiQlNHOCo8LS/8QAGQEAAwEBAQAAAAAAAAAAAAAAAAECAwQF/8QAIxEAAgICAwACAwEBAAAAAAAAAAECEQMSEyExQVEiMmFCFP/aAAwDAQACEQMRAD8A+eAVMLXgKkK6DzzwWpBamoqYFIZFbdFCV1BRgKBEFt0e2leQUZBSsKOrbogs1JFq1bt0th0ASxR04cVZS1RltUt0GhVFmpCzV1bNEFqjkQuNlJbVGS1VpbVTFmk5opYysLVEFqrAtVILUuZSgVxarvZ1aVamLdTuXoin2dd0VbFqpC1RuS4FVLVEFmrS26ILdLcWhT7GudjTAW68bVLceguNmuGzTLsa4bFS5lLGKzaqDWqanh6G1mpcx8YqNmhNZpq1kUF7dRuHGLGtUJrNMnFV3FNTFoL3t0E26u3FoBFabE0YsVNaErURTXYZBUNEU0AGiK1ICwtFFVlaiq1IpIsoKMi1VRqs22pFUW7S1btCqVu5Vu1drNsdFtKOgqql2rCXaxkzRIsIKMqUBHqxbeo2NFEItqiC1XkuURbopblcZEWamLVR4jjVtqXcwoiTBO5AGAJ3Iqu/O7akq2tSDBBtuCD4ERg1UVOX6qxOMV6XRaqYt1Wtc1tsCRrIG5Fq6QvrC4+NF4XmVq5Ohg0b4II8MEUNTXbTCk/GGFuu9nXDfAqD8UKjcehPRXQKqNxvhUDxhpOYcYyWiQKUfxJNCvCdyfgancpY2ODdQfzL8xUe1HQis+9pOv1ivW2RDIIn12pbD0ofFqC7ClZ5kB/NPyquebjwpVJ+CaSGrOKr3rlKrnMx4mqtzmQ86pQkTaGV6/FLeK5oq+B9DS3iOJJODjzzVO889a2jD7M2XeI53+0D45+1VjzpvAfI/wB6ovpoRitlGJIuW5Uw9UBdPhUhfPhXTaMtGMBcqQu0u/iD+2ujiG/afz4UdBqxot2iLepSOIb9p/PhUv4lv2mihqLHC3qMvEUiHFN+38+VSHGN+w/X+1SyqNCnFUVOMrOLxb/8s/X+1XuEW64kKqj/AKmI+ymoqyvB4vHUdOYUj7F/3Wo9bp6T0s+FTXh7mooGtFhIiboyDBybQH1qXjZSmjQJzGirzHzrGjjbn/L/APOKLb4q4f5PkwP2rPjRops1/wDvPzrp5t51km5hgd0z46sesaaG/H4nvVX/ADhzG34K7/Ea7ZUuumSA9tDhlMhrhC9DSPmfCXUcnS+k6SCXFxj3RljbYg5n0BFVuRXJe7JOkDSpClwwJIJMDuwADPnQL3DlVOniNSyQJI1CIM6So3EY8GmB0vHJ41SCUdnbL45jxNtiFd7ZaBpS4wDEiFBGvM7fGj8r4y7ZJDgq2A4YEEGGJX5xS11ZWW4zKyK661XTqcBwWAlteQYOmY67Gh814uLt0zMN+6f/AA2zq6/nhVubkmmSopNM1X+/Gobc4NYn/e2J/wD2H2FMOWXDdVnM6RgRJJaVCwIgrLCc4naudYUayy0rNTxN8rMs2PCf70O3xJ31tEkbZxOcnaR60n4zjtZzcPpCfHpQ7fGoIyDnOrsxJk9dON+tdPDFL4OXdv7HF7jz3YLKIIJPU9NtseFQbiVO9z7/ANqSc04wBRA6+M/0ilf8efD61zzw99G8MlKvTTvxC/uPy/zUDxA8azg40/tP58K7/GHw+tNYmDn/AA0PbjxrhujxrPjim8K6OMPh9afGydl9DxnHjQmbzpOeMP7fnXDxp8B86ONkuQwuXRQHvCqJvMekUPtTVcZOxda4Khqqkb/5ivdsfCjRhsUSI6nb0zGfhNeVvwz896Y3HhUud0g9AANOT08e62fLG9Ui5JkznM7TG9b0hkAvn/SprbGZeD08D8ZxREYGcHPpUWUdc/HPl0opDSIPbjZpz8/P0rgPmfn/AIqNu3O5+hPSvNbxUsqiRuQcT8WP32/1ot+6pwCRA6EkTO0lQfiJFV7dssYXJ8s/6VBwQSPtWbZSRHV5/WmfK7h0sN4M/T/BpUoJwASfAAk/SrnJ7pDmD08s5HiKViaGS8SqzjcAZIwYIJwo8f8ANXbPMF/iQ8LJJkamgkr1zO/mKUOZMBVmTvo8jHejwqzbuuCHaAw0ka0MzpgdKGNRKnC21/itLBSNdwQwEY1aQcjqB1/tTblHZvd0NZsDukyoYAd5ZMqSTgnakBP6ylRhnEddyAY6HM1peUW9N1v09J0MOpMSOjyBJWAZEHr0MN1EbVsvcVwNlXRdKwR/KbpA/bEsMHu+OPPFUuK4W2Dp0kBiNJDkRCmdQac5OJxTriOHOpCAhIaYLaRAKTgCN57o6D4VW5hwG2lApIYtLp3u6q7mAN4BmSPrnHI2NxQr9m7azcLO6kSSEdAWGMQx725kDznzbWQ3Y6kN0FSCpHZADuqJKxqmC2RHvR7tK/Z7gn7Z1VNRGqUCLcYZTcFSAJIgjIM7dWd4WzbAIRQThntqzqOzGzAhicRGMHyirqx3Ra4hZBvI9y5dDqQDZ7RS4u2zaXUMLKgGOvu9ay3N2JvXZILNGrBQSUH8rGVA1Hc1qL3Eau4BaGthF0KyaJZG1CGhVEwJGABWa59bVeJurIKggalJcGESSGMEifvVxRG1ig2CP248HQ7Dwmm3J4Fi4dpKTg9LqGN/Klb21AOl9WGxpK/ynxY+P0plyazPD3cfzW//AFfTaqYvUa/hFVOGKotxRdtLduHVZbW3eMgHvIp0DEhu7tmr3C8fxADnVd0WAFA08OulbauNJJHeYKW92eu8TSbhLCtw8dnbVlVdLPc7MsYuEuAw0uSCFJJgAAzVLiOFbtGVUDAiAwlgWNoKf1AdxrLEDAK5kCsGm/kpNFn/AGgf8W2Ht3FuaQX1XFcMACqwVJUQFjxxmlTcPIUojsp0qCVHwkjBjafKie1PDtatWLbKAQ10nVbZLhkoE16oMaSCBAiTNB9n7epz5YGVGdQAyzr6yJ9K0i2kGqYysclvagOyfaZCyPeiJDbz03yPEVV55wjWwszqIDEaHVlBUadRYac+RO1MLl+6oQXLhB2PfssAZ1L3yzBh3szI6dBVXn9xjZchkIjEaCwHbIJYqN+6APJh4mRZHZXGkhTxPGs6qpAlRv1b1rlviWJkyxkGSQTPQzvNLRdPjXNVambGb8W0aRtHl5b4zQVbz6eAmqgeuF/OgzZauADYz/pQqEWrof4/0ppkNBTb8q92Pp9ailz8ifvRP4k/k/3q0Q7QvKif9B/SuskCQQDPis/0ihlSfp9dqnpgTMn8+f0+NY7HSzxtnePHMiPnP0qPZnw+M1xjIkkkjHlH9OuMVNSenXceH+KpS+xHeyYZx9f7UJ1bwJ9Aasd6PtA38Y/OldThn8CNpJkCOmfShyRSYz4Nh2awFB0ENKKfFWGRIkRtE6s1y9wo7RFKp3pQQIBM4J0kZgb/APVXuWagPAgiJ+Y384q3zQNCXNYIBtmIaQcoxJFuP5JwTv41DkNIhy9NF3udmpa2SCDiQVJUlgek92QJWd94vYRGcqlskacgADSdyBA6xuPHxq1d4dRfSCI7UDu+DGFEBRv2i4Ek+uKnc4AnSDjtbNwAw29ptRHuZOAMT7wzBrOwKfAooZoYNgsADcWMfAEeo3I3E0bjU06h3M5kjU2CTsBCGQcmPQzVPk1hTdU6hLQAspqMkBQAXBY+g26Ux5vYyhOxTT8RBPQwf1PLbehvsuuzP8TbTBaRBO0Z905xjenXAuqcQtxRpyTBBMSjDOoET3tiaucs5fw7EHif+CUDhjcC9+RqHceYCbz1riqjNqHCgQxH/FdwApC7IVPjud6mXfRcen2MOYXmYBnVTOo7EQSTpypyAE+M+VQ44SFVioI72oA5bX3t22MN1xI8IMG5nf0qdPC6T+5DMaVgANcJJ7zfTxNd5aHuH9XsdkdexZiROonUpLRmMRIms9a7BNt1R7gVKcxvFe6SrwVDndbZ/kYNvGRgeBptxfDSrqjKFY6SNV1FyqzKsDKg9N8HoBRb6tY5gLqnojGCRM8NJknb3SJH3zV50VgdSrBVmuCD7rsdOg6sYU4Ek6h4Uo5qLyYfO/hFC5YL2XL3TKlWYBrJDKQuvTr7xeZIKyPHesZzzhP1rgBMQkFtAOUtxq04Azv88zW+4pLhQM1tdQgs2loPdHe0mSDhdz1O/XL+0bg3r0oFuaAWUKRbBKW9gyyAJG4G01tHJZzaU0jHqmmZzvsfI9R/n+taHkn/AMncMf8AiWxE+Vzx9KSuhKkwu3RQPsK0HLrH/wAPfTJBv246Ti/HxkVWSStF6NGk5VzFhw7hP4gnSqrp76gquxLIdKAsNKgjM70sPFXoe0UuQpcqNRQLlQcRv+rMz/NtmaacXyu3aUCbjko2k9iItllQ3G75BkA4MFW0DbeqFrgTK6AdTwinQ4ZjIbVlVRmXRMAkGSCMiMlJfQkv6I/aq+blyxOrUZ1Fri3STNuMgkjbZjPjtRvY9Se0nFru9pglSO0GkMwQ6O8RsQTPWDFjnPCseMtI6lWCho8R3jqgO0SUPrFE9muEHYXGdEK94gkLrJ0EKBOdBLCcQcTVbrWi1F+jO9dtsFE29Sqqux7YBnZQsx3RGdx3YZtXhWf9piq8PC3Wcuy6lKsF1ZNwgljLagAcAmPCJ0/HW7YuBk3DsDBAUgISO6LUbnwzG3U5P2wvEBF0sgYhlVsyFTTq1aRIyfn5CJg+zWVa+GctkdZ+leJzXBnrUykfPpXRsc1HA/l8v8V0v+Gpm34ff886HB8fyanYTieDDwr2oeFcNvxM15XjqT609iKJo3h9/wDNT7TyPzoepDg4/PEV10Wdz8xT2YaIaf8As1xQz2EjxFy0fQiHz6VRbgrmrT2Z1LMhe8RB706SYgkTS8WADt8oqzY4h1ko7qT1VmU/+U1I2kCv2biYdHWejBhJ6ETuf80JE/PPrTLhecujjtCblsgBkmJAEAgwcgeIIj1mrg5fYv5svpIEkEEwOpIAJgdSsx4UbUOhIqxM0wF5iAuomIx4RjPjVS5w7qocCVzDDIOevhnoYOfOoAnr9fjSY0htydtTuoidDFeneSGHXPdVsedaV+CS5YdNQk22Yd04ClCxMI3/AFHce90rM+z5i/aMFv1FECZ0nDD5E1u14RUNrUw30NMYEFG3ML3j1xvWMslM6I4rQnvr2vCBwAxt6GkLuNLQD+kB71tBkmmPNOECPZddOkXQSYGFupJ1TaUMPIjYjHjU4ThCthQy5t3LqHCSP5ws6Sw93aRV82Z4UkDK2rctp/msXNL5gCdK/nXNz7DiKvs9wtprOlgnaq1zsziTpUOpBjMBgfh5ULnFkkKywAtxz4wXIK40kYAXPTFC4rlw1uqWw7HQy6MqFKYY5JBI0kZ3wdoN/wBoLbPw8wZ/SZhEH/ghCTO3eQz8aFk/KzZ4apiPhn/TtDVs7qcyvd07+sj4AdIq3ye236hzBuRqCtcKhheAPdQ6RLIoIMksBsTVLgGPYR0F5CwgGdSHPj/Kf6zAgtsE61U91WBILE6u9bC9ySDGdl6nO0a36YZE0w/MuDuXDbnUi2n064grKW4AUlTkAHfa4Ks8gSOJOJ/RB/8AyIJ386rWOR3SutUYAkEnsXbSc4kpkyYhZ86acByy4txXhhNsqxe0wVIcGDnJxHT61nkmqYYlbGvF3A/F28qA1tUJLblUuKe9qIBBEE7DbBNXrTyoJMwtpge4wABOkETuFgQdsTFLeGa32ttjLgOuonaDqmQREZIzMCmVq9ZuBSGWFC6oCuCwJU7bSWUQc9egrkjkOjOu0vpFbmllCpwWGlgSUC6e4Dq1AZwQd4AikPH8vFzintWwNLC2qtmPdsiY33g/GtHx/DhbbQSq6DKww7ul8HOcRO/xEGlBum3xbvqMolsgNJ2WyYMgR+0+E+prXk6M8cPyM/zvlI4WbRZLjspjSGlfd3BMAwT4n0wac8t4E/7r0shJN0DTmfev6ehzMbUHnHAPdvLdm2dZJkNtsD0jYR8DT0MtvhGt3UF0BlLhiIgi6AxPUA56e703qHltpHZkxdKwLWUCqoZx32lDcYBlBQXDoC5kiA3QGM70sv2e0Gm3b0s1xY/UdiYS4caljcNkTnwitlzDmBBbvujAqST2YIBVV07CZAIkYjad6zt/iLLMhZiVLsx1OM90gEaAAO94ZOAY6XynFHH2JH4bRzDSQE7Oy4Ma4xbukHvyROPp1rS+ynLVThV/VgMZhXPvkoCTEGCO7MTlqV8UA1+7fLHQFK6v1CxJsrt4wJEiNo6SB8t55at2raI+oq5J0hjjVqmVnwHUdPjLyOR1PFrFIeHgiBqZg2nUxyxBOlVneM5yQNh51869vSDdtgAiEJzuZYgHxOE3zOT66fmHtLAYK5IbG5kQROGbBMESQTWM5+5vMt1Zbu6WAVjogyCTmAdZj/tNa4W9rMcla0J1EURr+Nvzxow5bdgN2VzSeuho+2KE1sD3t8yPDJA/vXXaOVxaJWrwE7ev3xXLt4dKAYnaR8pqb6emPLM0UI8Hnr/T0rkZxNQuR0rytA+RqkQ12FFtuoobNFGW9PU/aotcFFsdIHc6xmuGdvCmHCctZy0adS6SV1AvBAMgD3hEAxsSAaYjkKp3rt63bA1TqYBmAjSVtCXaZOwxFZ7o043VmcIoq2HHQrMESYmRqBEnIMYPmPGnFvmPC2zqRLlx1MqZFtJ7pycuYIMYGD0NJb98tmMRAGSAMwoJkwPzrVJtkNJD7hOOezaKIQQ8EGTElSSpVgA2cZ6g0FeKU4azbQyIOgQe9kaQoXTuDvg+dJFPjn88aJbumNMnTvHQHxHn50OI1I03AXGsuvu94jBgAxsO77v03NbPlHPldSrAypXUonGk90mMR08o86w3G8YXs2gVHaHIIzqZWgA6Tg4PzPjTo8vcsvE2rTaDKXFEABomF74ODGTGR554547dnbHIq/hprkKT3W/U7xhHfvKkHWVBhjAwxnvGlN5yrFe+qsXVRDop1jWqiYBJLBY37kdKzL2n7TWL4sNsAWZmQAYAKI2PLGDmc0bi+FLKTcdrgPfi2mgScFwSxgjE/pj3hRxtesXPE13s1zJXlgSVBKapBEd1tJzMZESMacY3o835qt0MFdCGEAJoYtpJIAIBYxJwvj51nuC4MBmWOItjUqsBctwW70AqbMH/ADQxwYW4GR3tgGLgIIZVIjZT311QOm4MdalRSfo1k7se8psi0Lj3bD9n+myqYVmdS4Bhsj39yK0K8+JJixaU6i7F2a53oLBgAElstsMVkOTc4vszfxBBsqveB02pMqUUPpgEaeoONXWCN+vYg6ltW2Ur75N19RAjGiUCkfEzSl0+xzW/bRQuC7eMqEQNEvbV1MAxlmAlZ3AYiUPwWcRw90WgxAIJIuN+mcoYT3SWG2CYwT0ydNyi2znSyKhOoHTZtJtsQJJXGd+k005vyp2XRDMYZlkWgveYFsKQTJwfWobtdImDUJemV9mwqyX0lgLdxCpbV3CSw7vSdErJmKs8VxNtzJSSDHdWSDAySGmcDMTTXmS2LQVWUWjcBhgp0xAJl1HcEH3iY8Z3pa/JD/LMHVBUC6sRmDbz6dz675OEkaZJxnLYXXnR0uSHtmGVZdmB/TKoSQSVBcyepOCDVTibBDF0ZtehQ2tXgyoDRFuSJWANo9Io7Jvc12yqkiWcqoIOkyHUbHEHx9Khx3Dw4RtAfDAK6nAaBOgCcyIODGRiK0jFkr0S3+F4jVp7I6Y97ImRllldvCd46zJacZxFvC3rl1I0si3WtE4ByrEqSMkY6z6ULjeNCBgbqKdFwRn3tJmdLAKdQwSJGwNV+Wez38RAFywX06hqLM4kDUIQ9MTO0da11SNVJtDy9xClRquskd4SEYnY4bVnPlSe9aTUEQuc90d1ck7d8AzPmd6KPZBhP8TbtqrKukoNRkkwyyggKcnUYgElSAabcBxy2kUXb6XFIGhwJUjMgG2CCNo+PlD4rM3l0fQu4jkV7Qwey3eAAKLrdYOcYA6TnoKR8Xy0rCvbFtnw5u8RaDjAOLYJiSR1JGPj9L5ZzXWeztsX7upWCkr/ANrSANWD0GCufHOc3s37txgVW23admbujvMJIUrZeZSIk6sZJNLVRY7nk7kzKry7icGeGA0xLfxADCIB1aB6SPrVriuVaLY1IXDLpslFW3+orRdOqGhBqAAcFpB7o3LPg34dZ18SykEtqtILd0BTgEq2nvdABODJGRQOZc1t6TZsabrNpJZSCGGsgFjajUxhZUbFlAIyBab/AMozaV/kwvF8osm0L1kujIJgvdUmHCQe8B7xjYqZkdaz7uTBuNqwD+rbVzHWHTS4MfunatRdPacJbt3GKPfuXWJCdnq7OAihTlU2ifDzpTy3lwtq7cWGt2J06LiabjNkfohWLSOrL09JGibXRnKCqzPXOBtNnSV/+m6uvqVfQwx0BaqtzkbaiqMrNmFnTcMHP6bwSPMSKtvdm4SmojUzJq97TnSGKRqMQD96Pc4o6I95TBz3kyoBw8gwcbHAwdq0UzJxpWZu/wAMy4ZGU+YI+9DFbHg+YlrZmGUQCohljp+m8qg6E4OcbRQrtvhrgGpezJ/ZqCgnZSlzuz5hqvYyaMmT4VGtFxPsy/8A4TLdPVR3bgE/8t4JjxFLX5bdBjRcEdDbf+1UpITKSO06gxBzkHSczOR4/wBaGwHTH96MbLAGRA6yevpQSOn2oGyIb/NS+G9StaRuM/SPp96jqIMjEZx0p0II3DtvBAOJbujyy1H4PgizAAyxOkKASN4EnaPSdqjatlmjqTHQZnBJPTbPrT3hwlprS3Lfec6WkspAyqt4A6ok+A6GSIb+iooIeWoqFUZO+btvtGIAtXkRv5h/Kcd6I93MzEuee0BvBFQBQukkJADOFILAjJwSJMHB9KW3uILgLgSQWIBi44UKz52kKDAjx8hRuTsQIJ9MeXzqEuxud9B7PFEuDuwznI85kmR/SmK8wYmYidQ8PeH+Bv4UmFsAzMj6nx26UbWSBq9R0O58PU/OqasLoaXeZFiDO5Vh6/3pxxHOu0TSYnAUldREmY0t3WB8CDWSUkyIUfzTv64+NeKmO8ogN3iMEgzg/XPpWcscX6axnXY1t84uJc1l9Jg95QFjBBIRABMeA6/GrfB+01xbhYPqMTJO/u5Ocn7E/LMdqQYXbG+4z0/OprvDypBGfI7EdRQ8USeRn0z2f/2hMj5t22IkkZVtgJ8NsbVpuJ/2gWOITRdssokGVuLKkEbEafvXxS3cM4G3Ueh1SfWPrXv41ozG/QH4Zn0pcfVIhpH6B5cbXEFHt3y4AJ0vh4C5IPvH1B+NFv8ACWrYtsR3on3JJkdWWJ6bma+B8Lzi5bKm3cKFTK5OPH6TPQz8K+g8s/2kO6qtxVYBSDphfXBDD5AbbULGiZOS8PpfCaSe6DMGQTcBA1Z0y/mdvCKyXtVxV1OICJqTWmo6btwBu9iVW5vE0y5X7f2nUShUwMgg58Mhfp40Dm9teIurftsrmNOmNhmO6e9ud6JwuPQo53B2zE815deLtcQTr1nu6dQVv5SCxdpjcE5MmNqlyRLi23uumtQs2wqsQAJ1NAjXkADScYM5DU74K1c/iLguCVcaR5EA6SBBBAnqCDirjWG4VniGtlAotkqqMF1BYcZttBJJMSWkTJVcoxads6o5o5FS9PnfE8XaYq1y61ooS6hNUhwBp7t3uq0nedPTAAq1wftFxCKxtIbigh7rOihzIWSwQke4BnykmMDZ2k4UXlW5bdXjXouAOqnSMFypYYg7yfDpTrnV+32dy2EvksHgJaYFsABRiABAEtgwBmKvcppN9mF4Xm1q9x1m+zi2UFu2bfZuzPJZhBtagGlzBxt0yCw59zxe1c2ijlgslQr90L3lMqQFnU2+NXrSjmvMFtXJOixd0k91bVxtRWTZD9mGDEk95mIkHasbxFtyshCUEywGAciSdl6+HvUtNzVzUfEXeK5mHBTtGGTphdeo5JJJYQvT/wC44q37P8q4m5PEpnRNwsTlyuSFGZJgjUcDVvMVT5Fy1GZmukC2N52jcA+UAk9DEV9Y9mr5u23VLPY2VEs57ruWwAtvzGxY9dsLTlNQ6RCjJ9yMpe5mddvi+6ezWFS53WLhj2gg4JVSCCMzG0YRc+4u7xF3tL0gmRpMDQsAgKMwMnrOCSZrR8Dy1EL3LihmuOzKpzjWShRwSO6GOOoRTmkPFovbOxkID7o94Drkx3hG/jmso5NmazgkKwoAOwAnBJUkAmBtt00/SqfE3gw8hGdMTgySB1kmIG1XuY3V72ktE4DgFvAZzgCMzBIpSbRImceZOTPh1/zW8e+ziyOyAtyfz8nejJcCOGDnVEkztIzJBzPe+YqBbODv4f59agE8/wC3xrQzoPxHFtcHfOrPUDHjtVlPaC+AB2t3GP8AiP8A/wBVRayBpPU9fzeohj4A/ShE00VK44okAnAP0rjgVZV2QNuc+NWOF4aWCrksQuM7n8+VAPyFW+CvkFWQ6XRg6GM6lMiPltSb6F4Peb8Clh+HI1aRClnUAzq7zQfWRI6eRo3tjw2kcPdBaGDqxk6QZBTSckyssd8jerK3P41bmpGW4NLkMz3GaVGVUoSFJUjEwMwZANC7wzi2lu4zPZ0tCA6oYsWtuomAPMEggHxVqzRb78EthiMkagOvh9cYobMSdTZH38D57/5qxc4G4qoSjQ0gSNz0Eeo3jxqq+/w9Yzt5b1Soz7IFR614OfenI+1Tf3ZzRGVcSJBjxnP4KqwspW7hnGJqzaWMk7777eH0qaos/tnpAPl122rjJgnJ/P8ABobGjwuDwH0+/wAsVC4okkSI8/n+edERd4G3mPLzz1o44JwobQYidjtIBOekkCRiWAqbQdlbT8I/DQE2075z6Yp3wnJHeAQqGd2YAGWhY7wkzAjxPmKvWvZq8SwIRDqYS50kkAbAiWGZkA79KndIrVmc4e3qJzkUS05QTMKT5Hp4f5604fkYFwot60dBTWw1ECQSNx3tsxt6VJuT2u7/AO8oSzKEgCYZQQWEjswSSufCnuNJ0LbPGMsd4jcGPjEdelNrXPriIo1TDAgzkbwfEb70K5yYIeza4uptRABUqQpSJZW66jA/6T4121ynvG2t5Q4CuMgLpIIYkk4IjbzHwpTomUNj6j7Ie3Vi9oS/AcQNRxmOp6g1f9rASwuWSGVpUkd5ZIiY2B3z518nsey11idNy0YAyriPjAhR5z6Azg9viOL4YlVY6Q0d1gytMe6AZZSM7RVScJeHNxZIeGvW0rO9q9oIUL2aMVBYEHtCupSp2GFCkSTJG1L2c5rbs3RbRG7EHSS1xu7vLNDdiykxnSvqa5wntAl8X7fEgAtZMHTH6lvvJIUSGBE+ekDrFR/2eFCt24XZezdR2Y1FWDWyFlWEkg6mBAmUMbmeXJaVHfhknFuXol4zhBe4u8I0aFKIkAaWcMFgDwVWHxpZZuXbdtkNlgGU5KupAmScjbPl953ycldL7X7HeF5h/FKxU6IHdddmEgyACcGaYNcz72fWnHpCc18oyv8As94RC5a9HZ2v1Dq9wHGlnnEKROesYkCnHMfac63cp2fDNKDvpN1xJI0j+Uwuo9J3M4ac+vnsLVuGK3G7+likLrtidYIJ949we9naDOf47iDd4t1S2GW5ZtLbuXCUCm4yomlG2l9Qg/zA/urlyR2k0+zrjJNbC+y5ua31G532YNIjJUONJ8GZgANgBvFLXtgq2rSe91BJJK4gg9d8mPkK1HJ3jhTqtLrJcd0AAlbzozEzvCY8YHQVnr3DHReWVhQbpmQSyEqwAGdtQCmRj41cemE3cWZTiGhjsMbAR9M1GzeAIkSMTvG+cfL5VK8QCcQOgIgmfLpnz8Kps+fWuxK0edfyHuHMj/PWTiiKsjfP+kVXQTjyn+1dDQfpToOw1y5jTIIE/fP9KGSK6Qf61yT4/ekaKyrcbb89agp8c+tSI9aIpUVqZEIkGvJbkjofzwogvz/nb5VIKfCaQrH/ALO8z7G52hQ3GK6QSTgSDvMRiYj+9G4bRbTh17THaurqBGm25EMSdypjCnOAN6zuo7aseWaJbuRsT89/z6QKz1fwGxqubW7tp7ES9osVRyg3MQFRWlR0gnNVeOXTauN2IbSyOSViO+NSjuwAwMESdwegrP3uNce60fAT4/cmp3/aC+yBTcY7g6u/giCBrmAR4UKL+ilJs03MeHtXENxbYWULIltV0N3ZU4b02X4mq923ZFjh7osaUdgC37yVIOZOzDpHXFJeD9oLqRDRiNht4be7tXr3OHZQmAqxpUAQsGRA6Zk48aWrDYdNat67SCyml2YRlWlQGENOAYO4GCfWrvEWQ1+4j2LSBVtvClEENqOWgT7sQDmcA70g4bnNzTDOT+2TIXGSB4x18qp8XxdxzLOzR1JON8CftS1dj3RpbfbPYa6whhcGqdNssqvpkSdgkDIGxPiTSfjAL6NIKAMjHUW7pyIgCMgH8yiHENBEnw/PpQWukDBO9NRYbs03HX7SreXWxZ3DIyiQsBe62tpPeDdcb5mKhe59bLq+lsE4JGQVgzpUeuwH1nNLempOZ+NGn2Cm7G/G85/VuXLYKahBltX8pjMCPQemMUp4bijbuJcESpDCRIxtIO4oIMYNdKz/AKVSikNyHNn2icX1vXFVmGqNMoO8MiFMR/XOaI/tATf7VEVTp0EDKldUz3iTqnrv6VnyIx4UaxmcbCaeq9J2ZpeA9oES0LT2tUm4xYHvDUxYAKw0jJjyGc7Vo+UcfZuBRYvqhEEWrp0kNBjTrGmc/wAvzr5rrP58qLauR4VTwpol5JI+g8+4tbJPbWlYlGMqCjQssN8rnrM+tLDaUJ+neuCCHW25ACzplg4I0HC7bYMkzKBOLYpuTAK5JI0ke7Hhk42zVm7zRDaKFYP7xvtEFZg7b4Nc8oU6NIZL9NVxP8Xav27lgtqW2xYMzFCAHYLkK7rAJEr70xE1fX22c3FFyzb0YDMl3VOO86rpnTOwOf6YTiOdOYE60wdJJIiDgSJU7ZHUbEEgy1BgGUyp28fMEdGEj5g7EGrWN0NyTZveO5pZuu1yzbLcQtkMqOo7I2lcG6jQfeOkur4AIAkZmXOPabhm7NLa3bd82wlhlcdxwQAhaGkEkANpnqCNRjG8s5vdsNNtoJEHAMjqDI2oV3iNFtOzAU9shQJ3WVmOFELsMxmfOs3id2aKao1PL71oKbV6W7JtOsRquarjXGGDpgagQZ+HSqPM+bovaIbGpWJbUbgVwDloKg97UWOZAxXeZ85Fq1pVbBzBXQ6k5knMgk5EnxGMVkeO4G7bYBbgYGWUlxOkfuyVHz6fCiGO12LJP4Re5hyq+66hZudmYIKq7DrkkTHhJxgZpPxXDxsCB5zPmM9enwrVcn5vcsAS+m5GtwmBBYwvdOkMQJxjvR0AHOdccbq2nGoMxDuSVPdDNpIggnvT0GRmr7j0ZqKSMtxFkRIkevr61I8OR3pBj6wJj7YrWXeKS+im6Ee4qsTqkDEnTpAOrEZx5HNVP93BLVt3ssO1ZQpUkapJLQDPQYUAevibDozfb6vIDoOvqTnavZPT7f2przPlVu0yaC5DZCusHHjt1PhRr/JLzMSFBBiCS4nHgFNPZfAV9mZevO0xXGNcVc1qiWgimNj9xU1fz/1/DQmqIGPzyoJ1DBs/2/JqbMI/JoAaiCP9fz1+VAtQemhzU7hqCrTGdVDRNvzNeBqO9KwqywtwRuT+eHSuM8iRjy2+VB05gfnjUWxjy+9INQoPQCB9K8U8fH86eVB1mIqds/n9aYiQxU5qK/CpKB+fn5FJgeurHx3qFr3tP541xz0ryNHy360qK+CN1YJFHtJAb0j4/n2rt9do/MURDiJ94beG9O+iSrXpr1crYkt8MZBB/Iifow+VUwYajWD9/uCD/ShXhBxWT/YtLokzHp+fmaJwPFdmxnKmAw642I/6hJ9ZI60Oweny8z+TQr258KafwFGhODuD1BGxBEgjyIIPxrrXDpIViMg+UidJI67n50u5Ze1IUO6Sy/8AaT3h8CdXoz+FWwAKrVNDsV3OMuC7rJOsMDJMnUIzmc00472je8Va4tsuq6daqFLCZOpV7jHpOmfOqXMbEjUNxv6f4qgT86hxQWP+H54ENxjaRu1UKwJICgLHdCxk+vSqA4hSwIgAwPTpic7efSqAqIX61OqAtG5qMx6Vb4Lmty0R2bsIMgTIB6MAcA9J/vVAJBzt+bVIiN6GkBbv8WztqJAaZlQEMzMwoEnz32o9vjLsCHIHgHZR54BAqjYOQDttvtJrjlgSA2B4x/alXwPv0C2w/OtRXcfnU16vVRTB3DXBXa9VEMmOlFt9Pj9q9XqTEvTjDDUGa9XqENnUqf8An7VyvUAjz9a7e3P51rleoQyI3oqDB+P2Fer1DAjd6en9Kkm/541yvUgIDf4ipHb5/euV6mxIPw57o+P3NQJ+9er1SD8JRQ69Xq2RBOzv8v8A1LXON3r1erN/sWvAVujcRsK7XqT9Q4neTf8AHT1I+BBBHpBIpma9Xq0RJ0DakNer1JlIJ/j7USyO+vqK9XqgZ25sf+6PvRF9388RXq9UgiFzY/GuOf6favV6g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2" name="Picture 14" descr="http://1.bp.blogspot.com/-JEgUu0qRoUs/Uws10QJA5CI/AAAAAAACxVA/0wAEFW2Jfvs/s1600/Tropicana+Danga+Bay+master+developmen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725" y="5143558"/>
            <a:ext cx="1774662" cy="111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042854" y="1693386"/>
            <a:ext cx="2680542" cy="5170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Puteri</a:t>
            </a:r>
            <a:r>
              <a:rPr lang="en-US" dirty="0" smtClean="0"/>
              <a:t> Cove</a:t>
            </a:r>
          </a:p>
          <a:p>
            <a:r>
              <a:rPr lang="en-US" sz="1400" dirty="0" smtClean="0"/>
              <a:t>Type: Condominium </a:t>
            </a:r>
            <a:r>
              <a:rPr lang="en-US" sz="1400" dirty="0"/>
              <a:t>(Freehold</a:t>
            </a:r>
            <a:r>
              <a:rPr lang="en-US" sz="1400" dirty="0" smtClean="0"/>
              <a:t>)</a:t>
            </a:r>
          </a:p>
          <a:p>
            <a:r>
              <a:rPr lang="en-US" sz="1400" dirty="0" smtClean="0"/>
              <a:t>Selling Price: RM 700,000</a:t>
            </a:r>
            <a:endParaRPr lang="en-US" sz="1400" dirty="0"/>
          </a:p>
          <a:p>
            <a:r>
              <a:rPr lang="en-US" sz="1400" dirty="0"/>
              <a:t>RM 1,033.97 </a:t>
            </a:r>
            <a:r>
              <a:rPr lang="en-US" sz="1400" dirty="0" err="1"/>
              <a:t>psf</a:t>
            </a:r>
            <a:r>
              <a:rPr lang="en-US" sz="1400" dirty="0"/>
              <a:t> (built-up) </a:t>
            </a:r>
          </a:p>
          <a:p>
            <a:r>
              <a:rPr lang="en-US" sz="1400" dirty="0"/>
              <a:t>677 </a:t>
            </a:r>
            <a:r>
              <a:rPr lang="en-US" sz="1400" dirty="0" err="1"/>
              <a:t>sqft</a:t>
            </a:r>
            <a:r>
              <a:rPr lang="en-US" sz="1400" dirty="0"/>
              <a:t> / 62.90 </a:t>
            </a:r>
            <a:r>
              <a:rPr lang="en-US" sz="1400" dirty="0" err="1"/>
              <a:t>sqm</a:t>
            </a:r>
            <a:r>
              <a:rPr lang="en-US" sz="1400" dirty="0"/>
              <a:t> (built-up</a:t>
            </a:r>
            <a:r>
              <a:rPr lang="en-US" sz="1400" dirty="0" smtClean="0"/>
              <a:t>)</a:t>
            </a:r>
          </a:p>
          <a:p>
            <a:endParaRPr lang="en-US" sz="1400" dirty="0"/>
          </a:p>
          <a:p>
            <a:endParaRPr lang="en-US" sz="1400" dirty="0" smtClean="0"/>
          </a:p>
          <a:p>
            <a:endParaRPr lang="en-US" dirty="0" smtClean="0"/>
          </a:p>
          <a:p>
            <a:r>
              <a:rPr lang="en-US" dirty="0" err="1" smtClean="0"/>
              <a:t>Teega</a:t>
            </a:r>
            <a:r>
              <a:rPr lang="en-US" dirty="0" smtClean="0"/>
              <a:t> </a:t>
            </a:r>
            <a:r>
              <a:rPr lang="en-US" dirty="0" err="1" smtClean="0"/>
              <a:t>Puteri</a:t>
            </a:r>
            <a:r>
              <a:rPr lang="en-US" dirty="0" smtClean="0"/>
              <a:t> </a:t>
            </a:r>
            <a:r>
              <a:rPr lang="en-US" dirty="0" err="1" smtClean="0"/>
              <a:t>Harbour</a:t>
            </a:r>
            <a:endParaRPr lang="en-US" dirty="0" smtClean="0"/>
          </a:p>
          <a:p>
            <a:r>
              <a:rPr lang="en-US" sz="1400" dirty="0" smtClean="0"/>
              <a:t>Condominium </a:t>
            </a:r>
            <a:r>
              <a:rPr lang="en-US" sz="1400" dirty="0"/>
              <a:t>(Freehold</a:t>
            </a:r>
            <a:r>
              <a:rPr lang="en-US" sz="1400" dirty="0" smtClean="0"/>
              <a:t>)</a:t>
            </a:r>
          </a:p>
          <a:p>
            <a:r>
              <a:rPr lang="en-US" sz="1400" dirty="0"/>
              <a:t>RM 915.17 </a:t>
            </a:r>
            <a:r>
              <a:rPr lang="en-US" sz="1400" dirty="0" err="1"/>
              <a:t>psf</a:t>
            </a:r>
            <a:r>
              <a:rPr lang="en-US" sz="1400" dirty="0"/>
              <a:t> (built-up) </a:t>
            </a:r>
          </a:p>
          <a:p>
            <a:r>
              <a:rPr lang="en-US" sz="1400" dirty="0"/>
              <a:t>1,167 </a:t>
            </a:r>
            <a:r>
              <a:rPr lang="en-US" sz="1400" dirty="0" err="1"/>
              <a:t>sqft</a:t>
            </a:r>
            <a:r>
              <a:rPr lang="en-US" sz="1400" dirty="0"/>
              <a:t> / 108.42 </a:t>
            </a:r>
            <a:r>
              <a:rPr lang="en-US" sz="1400" dirty="0" err="1"/>
              <a:t>sqm</a:t>
            </a:r>
            <a:r>
              <a:rPr lang="en-US" sz="1400" dirty="0"/>
              <a:t> (built-up) </a:t>
            </a:r>
          </a:p>
          <a:p>
            <a:r>
              <a:rPr lang="en-US" dirty="0" smtClean="0"/>
              <a:t> 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Pinetree</a:t>
            </a:r>
            <a:r>
              <a:rPr lang="en-US" dirty="0" smtClean="0"/>
              <a:t> </a:t>
            </a:r>
            <a:r>
              <a:rPr lang="en-US" dirty="0"/>
              <a:t>Marina </a:t>
            </a:r>
            <a:r>
              <a:rPr lang="en-US" dirty="0" smtClean="0"/>
              <a:t>Resort</a:t>
            </a:r>
          </a:p>
          <a:p>
            <a:r>
              <a:rPr lang="en-US" dirty="0" smtClean="0"/>
              <a:t>@ </a:t>
            </a:r>
            <a:r>
              <a:rPr lang="en-US" dirty="0" err="1" smtClean="0"/>
              <a:t>Puteri</a:t>
            </a:r>
            <a:r>
              <a:rPr lang="en-US" dirty="0" smtClean="0"/>
              <a:t> </a:t>
            </a:r>
            <a:r>
              <a:rPr lang="en-US" dirty="0" err="1" smtClean="0"/>
              <a:t>Harbour</a:t>
            </a:r>
            <a:endParaRPr lang="en-US" dirty="0" smtClean="0"/>
          </a:p>
          <a:p>
            <a:r>
              <a:rPr lang="en-US" sz="1400" dirty="0"/>
              <a:t>Apartment (Freehold</a:t>
            </a:r>
            <a:r>
              <a:rPr lang="en-US" sz="1400" dirty="0" smtClean="0"/>
              <a:t>)</a:t>
            </a:r>
          </a:p>
          <a:p>
            <a:r>
              <a:rPr lang="en-US" sz="1400" dirty="0"/>
              <a:t>RM 1,409.77 </a:t>
            </a:r>
            <a:r>
              <a:rPr lang="en-US" sz="1400" dirty="0" smtClean="0"/>
              <a:t> </a:t>
            </a:r>
            <a:endParaRPr lang="en-US" sz="1400" dirty="0"/>
          </a:p>
          <a:p>
            <a:r>
              <a:rPr lang="en-US" sz="1400" dirty="0"/>
              <a:t>1,064 </a:t>
            </a:r>
            <a:r>
              <a:rPr lang="en-US" sz="1400" dirty="0" err="1"/>
              <a:t>sqft</a:t>
            </a:r>
            <a:r>
              <a:rPr lang="en-US" sz="1400" dirty="0"/>
              <a:t> / 98.85 </a:t>
            </a:r>
            <a:r>
              <a:rPr lang="en-US" sz="1400" dirty="0" err="1"/>
              <a:t>sqm</a:t>
            </a:r>
            <a:r>
              <a:rPr lang="en-US" sz="1400" dirty="0"/>
              <a:t> (built-up) </a:t>
            </a:r>
          </a:p>
          <a:p>
            <a:endParaRPr lang="en-US" dirty="0"/>
          </a:p>
        </p:txBody>
      </p:sp>
      <p:pic>
        <p:nvPicPr>
          <p:cNvPr id="2050" name="Picture 2" descr="http://www.singaporepropertyhunt.com/image-files/puteri-cove-aeri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752" y="1720731"/>
            <a:ext cx="1766302" cy="123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propertytune.com/uploads/1/4/8/6/14863668/1314962_orig.png?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752" y="3305021"/>
            <a:ext cx="1765018" cy="143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3.bp.blogspot.com/-lBsMglW8wF4/UbnbUlWGfRI/AAAAAAAAAc4/sJ81yvOEJlQ/s1600/Pinetree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752" y="5143558"/>
            <a:ext cx="1899061" cy="125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7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图片 1" descr="D:\迅雷下载\0523\DP 0322\presentation_22-03-2014_页面_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8"/>
          <a:stretch>
            <a:fillRect/>
          </a:stretch>
        </p:blipFill>
        <p:spPr bwMode="auto">
          <a:xfrm>
            <a:off x="284163" y="1244600"/>
            <a:ext cx="11615737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7" name="TextBox 4"/>
          <p:cNvSpPr txBox="1">
            <a:spLocks noChangeArrowheads="1"/>
          </p:cNvSpPr>
          <p:nvPr/>
        </p:nvSpPr>
        <p:spPr bwMode="auto">
          <a:xfrm>
            <a:off x="435409" y="1297562"/>
            <a:ext cx="6487887" cy="6463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rgbClr val="FF0000"/>
                </a:solidFill>
              </a:rPr>
              <a:t>Situated besides </a:t>
            </a:r>
            <a:r>
              <a:rPr lang="en-US" sz="1800" dirty="0">
                <a:solidFill>
                  <a:srgbClr val="FF0000"/>
                </a:solidFill>
              </a:rPr>
              <a:t>the Johor Causeway and within </a:t>
            </a:r>
            <a:r>
              <a:rPr lang="en-US" sz="1800" dirty="0" smtClean="0">
                <a:solidFill>
                  <a:srgbClr val="FF0000"/>
                </a:solidFill>
              </a:rPr>
              <a:t>Johor </a:t>
            </a:r>
            <a:r>
              <a:rPr lang="en-US" sz="1800" dirty="0" err="1">
                <a:solidFill>
                  <a:srgbClr val="FF0000"/>
                </a:solidFill>
              </a:rPr>
              <a:t>Bahru</a:t>
            </a:r>
            <a:r>
              <a:rPr lang="en-US" sz="1800" dirty="0">
                <a:solidFill>
                  <a:srgbClr val="FF0000"/>
                </a:solidFill>
              </a:rPr>
              <a:t> CBD, </a:t>
            </a:r>
            <a:endParaRPr lang="en-US" sz="1800" dirty="0" smtClean="0">
              <a:solidFill>
                <a:srgbClr val="FF0000"/>
              </a:solidFill>
            </a:endParaRPr>
          </a:p>
          <a:p>
            <a:pPr algn="ctr" eaLnBrk="1" hangingPunct="1"/>
            <a:r>
              <a:rPr lang="en-US" sz="1800" dirty="0" smtClean="0">
                <a:solidFill>
                  <a:srgbClr val="FF0000"/>
                </a:solidFill>
              </a:rPr>
              <a:t>R&amp;F </a:t>
            </a:r>
            <a:r>
              <a:rPr lang="en-US" sz="1800" dirty="0">
                <a:solidFill>
                  <a:srgbClr val="FF0000"/>
                </a:solidFill>
              </a:rPr>
              <a:t>Princess Cove boast a total land of 47.08 </a:t>
            </a:r>
            <a:r>
              <a:rPr lang="en-US" sz="1800" dirty="0" smtClean="0">
                <a:solidFill>
                  <a:srgbClr val="FF0000"/>
                </a:solidFill>
              </a:rPr>
              <a:t>hectares</a:t>
            </a:r>
            <a:endParaRPr lang="zh-CN" altLang="en-US" sz="1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63003" y="207602"/>
            <a:ext cx="40725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+mn-ea"/>
                <a:ea typeface="+mn-ea"/>
              </a:rPr>
              <a:t>Princess Cove</a:t>
            </a:r>
            <a:endParaRPr lang="en-US" altLang="zh-CN" sz="4400" b="1" dirty="0">
              <a:ln w="127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7807325" y="1317625"/>
            <a:ext cx="1819275" cy="1803400"/>
            <a:chOff x="7807897" y="1317113"/>
            <a:chExt cx="1818708" cy="1803189"/>
          </a:xfrm>
        </p:grpSpPr>
        <p:sp>
          <p:nvSpPr>
            <p:cNvPr id="28677" name="Rectangular Callout 2"/>
            <p:cNvSpPr>
              <a:spLocks noChangeArrowheads="1"/>
            </p:cNvSpPr>
            <p:nvPr/>
          </p:nvSpPr>
          <p:spPr bwMode="auto">
            <a:xfrm>
              <a:off x="7807897" y="1317113"/>
              <a:ext cx="1818708" cy="1803189"/>
            </a:xfrm>
            <a:prstGeom prst="wedgeRectCallout">
              <a:avLst>
                <a:gd name="adj1" fmla="val -190176"/>
                <a:gd name="adj2" fmla="val 5402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endParaRPr lang="en-US" altLang="en-US" sz="18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28678" name="Picture 2" descr="logo定稿中英文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071"/>
            <a:stretch>
              <a:fillRect/>
            </a:stretch>
          </p:blipFill>
          <p:spPr bwMode="auto">
            <a:xfrm>
              <a:off x="7871519" y="1405380"/>
              <a:ext cx="1676692" cy="167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4115</TotalTime>
  <Words>666</Words>
  <Application>Microsoft Office PowerPoint</Application>
  <PresentationFormat>Widescreen</PresentationFormat>
  <Paragraphs>158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DotumChe</vt:lpstr>
      <vt:lpstr>GulimChe</vt:lpstr>
      <vt:lpstr>MS PGothic</vt:lpstr>
      <vt:lpstr>MS PGothic</vt:lpstr>
      <vt:lpstr>楷体</vt:lpstr>
      <vt:lpstr>宋体</vt:lpstr>
      <vt:lpstr>微软雅黑</vt:lpstr>
      <vt:lpstr>Aharoni</vt:lpstr>
      <vt:lpstr>Arial</vt:lpstr>
      <vt:lpstr>Calibri</vt:lpstr>
      <vt:lpstr>Calibri Light</vt:lpstr>
      <vt:lpstr>Georgia</vt:lpstr>
      <vt:lpstr>Wingdings</vt:lpstr>
      <vt:lpstr>Office Theme</vt:lpstr>
      <vt:lpstr>Office 主题</vt:lpstr>
      <vt:lpstr>PowerPoint Presentation</vt:lpstr>
      <vt:lpstr>PowerPoint Presentation</vt:lpstr>
      <vt:lpstr>R&amp;F Properties</vt:lpstr>
      <vt:lpstr>R&amp;F Properties</vt:lpstr>
      <vt:lpstr>PowerPoint Presentation</vt:lpstr>
      <vt:lpstr>PowerPoint Presentation</vt:lpstr>
      <vt:lpstr>Capital Gains</vt:lpstr>
      <vt:lpstr>Capital Gains</vt:lpstr>
      <vt:lpstr>PowerPoint Presentation</vt:lpstr>
      <vt:lpstr>PowerPoint Presentation</vt:lpstr>
      <vt:lpstr>Close to Propose RTS 1st Stop</vt:lpstr>
      <vt:lpstr>SINGLE BORDER CHECKPOINT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HOPSCA?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LENOVO</cp:lastModifiedBy>
  <cp:revision>347</cp:revision>
  <cp:lastPrinted>2014-06-12T14:10:13Z</cp:lastPrinted>
  <dcterms:created xsi:type="dcterms:W3CDTF">2014-05-09T07:25:48Z</dcterms:created>
  <dcterms:modified xsi:type="dcterms:W3CDTF">2014-06-13T11:03:07Z</dcterms:modified>
</cp:coreProperties>
</file>